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7" r:id="rId2"/>
    <p:sldId id="290" r:id="rId3"/>
    <p:sldId id="271" r:id="rId4"/>
    <p:sldId id="289" r:id="rId5"/>
    <p:sldId id="291" r:id="rId6"/>
    <p:sldId id="294" r:id="rId7"/>
    <p:sldId id="293" r:id="rId8"/>
    <p:sldId id="309" r:id="rId9"/>
    <p:sldId id="292" r:id="rId10"/>
    <p:sldId id="296" r:id="rId11"/>
    <p:sldId id="259" r:id="rId12"/>
    <p:sldId id="262" r:id="rId13"/>
    <p:sldId id="281" r:id="rId14"/>
    <p:sldId id="311" r:id="rId15"/>
    <p:sldId id="310" r:id="rId16"/>
    <p:sldId id="288" r:id="rId1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letusosa" id="{42E8AAEE-738C-451F-895C-49BD7DFA1701}">
          <p14:sldIdLst>
            <p14:sldId id="257"/>
            <p14:sldId id="290"/>
            <p14:sldId id="271"/>
            <p14:sldId id="289"/>
            <p14:sldId id="291"/>
            <p14:sldId id="294"/>
            <p14:sldId id="293"/>
            <p14:sldId id="309"/>
            <p14:sldId id="292"/>
            <p14:sldId id="296"/>
            <p14:sldId id="259"/>
            <p14:sldId id="262"/>
            <p14:sldId id="281"/>
            <p14:sldId id="311"/>
            <p14:sldId id="310"/>
            <p14:sldId id="2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9" autoAdjust="0"/>
    <p:restoredTop sz="94660"/>
  </p:normalViewPr>
  <p:slideViewPr>
    <p:cSldViewPr snapToGrid="0">
      <p:cViewPr varScale="1">
        <p:scale>
          <a:sx n="111" d="100"/>
          <a:sy n="111" d="100"/>
        </p:scale>
        <p:origin x="4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719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746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099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737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1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35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47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347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608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008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8/9/2023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6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8/9/2023</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7943086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reena.yle.fi/podcastit/1-5095117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kurrinsuku.net/" TargetMode="External"/><Relationship Id="rId2" Type="http://schemas.openxmlformats.org/officeDocument/2006/relationships/hyperlink" Target="https://www.genealogia.f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enneenjaljet.f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ata.nationallibrary.fi/yso/p1805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tsikko 7">
            <a:extLst>
              <a:ext uri="{FF2B5EF4-FFF2-40B4-BE49-F238E27FC236}">
                <a16:creationId xmlns:a16="http://schemas.microsoft.com/office/drawing/2014/main" id="{BFE32E85-20C2-663A-E594-AAE171204E64}"/>
              </a:ext>
            </a:extLst>
          </p:cNvPr>
          <p:cNvSpPr>
            <a:spLocks noGrp="1"/>
          </p:cNvSpPr>
          <p:nvPr>
            <p:ph type="title"/>
          </p:nvPr>
        </p:nvSpPr>
        <p:spPr>
          <a:xfrm>
            <a:off x="1188069" y="381935"/>
            <a:ext cx="4008583" cy="5974414"/>
          </a:xfrm>
        </p:spPr>
        <p:txBody>
          <a:bodyPr anchor="ctr">
            <a:normAutofit/>
          </a:bodyPr>
          <a:lstStyle/>
          <a:p>
            <a:pPr algn="ctr">
              <a:spcBef>
                <a:spcPts val="600"/>
              </a:spcBef>
            </a:pP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Hiven varhais-historiaa</a:t>
            </a:r>
            <a:endParaRPr lang="fi-FI" sz="4400" dirty="0">
              <a:solidFill>
                <a:schemeClr val="bg1"/>
              </a:solidFill>
            </a:endParaRPr>
          </a:p>
        </p:txBody>
      </p:sp>
      <p:sp>
        <p:nvSpPr>
          <p:cNvPr id="4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5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5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9" name="Sisällön paikkamerkki 8">
            <a:extLst>
              <a:ext uri="{FF2B5EF4-FFF2-40B4-BE49-F238E27FC236}">
                <a16:creationId xmlns:a16="http://schemas.microsoft.com/office/drawing/2014/main" id="{381A6230-5EFE-E782-8072-E18087F1541D}"/>
              </a:ext>
            </a:extLst>
          </p:cNvPr>
          <p:cNvSpPr>
            <a:spLocks noGrp="1"/>
          </p:cNvSpPr>
          <p:nvPr>
            <p:ph idx="1"/>
          </p:nvPr>
        </p:nvSpPr>
        <p:spPr>
          <a:xfrm>
            <a:off x="6096000" y="381935"/>
            <a:ext cx="4986955" cy="5974415"/>
          </a:xfrm>
        </p:spPr>
        <p:txBody>
          <a:bodyPr anchor="ctr">
            <a:normAutofit lnSpcReduction="10000"/>
          </a:bodyPr>
          <a:lstStyle/>
          <a:p>
            <a:pPr marL="342900" lvl="0" indent="-342900">
              <a:spcAft>
                <a:spcPts val="800"/>
              </a:spcAft>
              <a:buFont typeface="Arial" panose="020B0604020202020204" pitchFamily="34" charset="0"/>
              <a:buChar char="•"/>
              <a:tabLst>
                <a:tab pos="457200" algn="l"/>
              </a:tabLst>
            </a:pPr>
            <a:r>
              <a:rPr lang="fi-FI" sz="1800" dirty="0">
                <a:effectLst/>
                <a:latin typeface="Calibri" panose="020F0502020204030204" pitchFamily="34" charset="0"/>
                <a:ea typeface="Calibri" panose="020F0502020204030204" pitchFamily="34" charset="0"/>
                <a:cs typeface="Times New Roman" panose="02020603050405020304" pitchFamily="18" charset="0"/>
              </a:rPr>
              <a:t>”Yleisesti on esitetty, että suomalaisten alku- kehto oli 6 000 vuoden takana Volga-joen ja Ural-vuoriston välisissä metsissä. Uskottiin, että suomalaiset tulivat sieltä kivikaudella.</a:t>
            </a:r>
          </a:p>
          <a:p>
            <a:pPr marL="342900" lvl="0" indent="-342900">
              <a:spcAft>
                <a:spcPts val="800"/>
              </a:spcAft>
              <a:buFont typeface="Arial" panose="020B0604020202020204" pitchFamily="34" charset="0"/>
              <a:buChar char="•"/>
              <a:tabLst>
                <a:tab pos="457200" algn="l"/>
              </a:tabLst>
            </a:pPr>
            <a:r>
              <a:rPr lang="fi-FI" sz="1800" dirty="0">
                <a:effectLst/>
                <a:latin typeface="Calibri" panose="020F0502020204030204" pitchFamily="34" charset="0"/>
                <a:ea typeface="Calibri" panose="020F0502020204030204" pitchFamily="34" charset="0"/>
                <a:cs typeface="Times New Roman" panose="02020603050405020304" pitchFamily="18" charset="0"/>
              </a:rPr>
              <a:t>”</a:t>
            </a:r>
            <a:r>
              <a:rPr lang="fi-FI" sz="1800" b="1" dirty="0">
                <a:effectLst/>
                <a:latin typeface="Calibri" panose="020F0502020204030204" pitchFamily="34" charset="0"/>
                <a:ea typeface="Calibri" panose="020F0502020204030204" pitchFamily="34" charset="0"/>
                <a:cs typeface="Times New Roman" panose="02020603050405020304" pitchFamily="18" charset="0"/>
              </a:rPr>
              <a:t>Geenitutkimusten</a:t>
            </a:r>
            <a:r>
              <a:rPr lang="fi-FI" sz="1800" dirty="0">
                <a:effectLst/>
                <a:latin typeface="Calibri" panose="020F0502020204030204" pitchFamily="34" charset="0"/>
                <a:ea typeface="Calibri" panose="020F0502020204030204" pitchFamily="34" charset="0"/>
                <a:cs typeface="Times New Roman" panose="02020603050405020304" pitchFamily="18" charset="0"/>
              </a:rPr>
              <a:t> mukaan näyttää, että itäinen perimä on saapunut Suomeenkin vasta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2 000 vuotta sitten N-miesten </a:t>
            </a:r>
            <a:r>
              <a:rPr lang="fi-FI" sz="1800" dirty="0">
                <a:effectLst/>
                <a:latin typeface="Calibri" panose="020F0502020204030204" pitchFamily="34" charset="0"/>
                <a:ea typeface="Calibri" panose="020F0502020204030204" pitchFamily="34" charset="0"/>
                <a:cs typeface="Times New Roman" panose="02020603050405020304" pitchFamily="18" charset="0"/>
              </a:rPr>
              <a:t>mukana ja että nämä miehet ovat tuoneet myös uuden kielen. Sitä ennen Suomessa puhuttiin saamensukuisia kieliä”. </a:t>
            </a:r>
          </a:p>
          <a:p>
            <a:pPr marL="342900" lvl="0" indent="-342900">
              <a:spcAft>
                <a:spcPts val="800"/>
              </a:spcAft>
              <a:buFont typeface="Arial" panose="020B0604020202020204" pitchFamily="34" charset="0"/>
              <a:buChar char="•"/>
              <a:tabLst>
                <a:tab pos="457200" algn="l"/>
              </a:tabLst>
            </a:pPr>
            <a:r>
              <a:rPr lang="fi-FI" sz="1800" dirty="0">
                <a:effectLst/>
                <a:latin typeface="Calibri" panose="020F0502020204030204" pitchFamily="34" charset="0"/>
                <a:ea typeface="Calibri" panose="020F0502020204030204" pitchFamily="34" charset="0"/>
                <a:cs typeface="Times New Roman" panose="02020603050405020304" pitchFamily="18" charset="0"/>
              </a:rPr>
              <a:t>Eurooppalaiset kansat – myös suomalaiset - ovat sekoitus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Euroopan muinaisista metsästäjä-keräilijöistä </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Lähi-idän viljelijöistä </a:t>
            </a:r>
            <a:r>
              <a:rPr lang="fi-FI" sz="1800" dirty="0">
                <a:effectLst/>
                <a:latin typeface="Calibri" panose="020F0502020204030204" pitchFamily="34" charset="0"/>
                <a:ea typeface="Calibri" panose="020F0502020204030204" pitchFamily="34" charset="0"/>
                <a:cs typeface="Times New Roman" panose="02020603050405020304" pitchFamily="18" charset="0"/>
              </a:rPr>
              <a:t>ja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Idän arojen karjankasvattajista</a:t>
            </a:r>
            <a:r>
              <a:rPr lang="fi-FI"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spcAft>
                <a:spcPts val="800"/>
              </a:spcAft>
              <a:buFont typeface="Arial" panose="020B0604020202020204" pitchFamily="34" charset="0"/>
              <a:buChar char="•"/>
              <a:tabLst>
                <a:tab pos="457200" algn="l"/>
              </a:tabLst>
            </a:pPr>
            <a:r>
              <a:rPr lang="fi-FI" sz="1800" dirty="0">
                <a:effectLst/>
                <a:latin typeface="Calibri" panose="020F0502020204030204" pitchFamily="34" charset="0"/>
                <a:ea typeface="Calibri" panose="020F0502020204030204" pitchFamily="34" charset="0"/>
                <a:cs typeface="Times New Roman" panose="02020603050405020304" pitchFamily="18" charset="0"/>
              </a:rPr>
              <a:t>Saamelaisten, suomalaisten, venäläisten ja mordvalaisten geeneissä on lisäksi jotain mitä kutsutaan itäaasialaiseksi tai siperialaiseksi perimäksi. ”5–10 prosenttia suomalaisten perimästä on samanlaista kuin nykyisin Kiinassa ja Japanissa.</a:t>
            </a:r>
          </a:p>
          <a:p>
            <a:pPr marL="342900" lvl="0" indent="-342900">
              <a:spcAft>
                <a:spcPts val="800"/>
              </a:spcAft>
              <a:buFont typeface="Arial" panose="020B0604020202020204" pitchFamily="34" charset="0"/>
              <a:buChar char="•"/>
              <a:tabLst>
                <a:tab pos="457200" algn="l"/>
              </a:tabLst>
            </a:pPr>
            <a:r>
              <a:rPr lang="fi-FI" sz="1400" i="1" dirty="0">
                <a:effectLst/>
                <a:latin typeface="Calibri" panose="020F0502020204030204" pitchFamily="34" charset="0"/>
                <a:ea typeface="Calibri" panose="020F0502020204030204" pitchFamily="34" charset="0"/>
                <a:cs typeface="Times New Roman" panose="02020603050405020304" pitchFamily="18" charset="0"/>
              </a:rPr>
              <a:t>Lähde: Evolutiivisen genomiikan professori Päivi Onkamo, HS 3.3.2018)</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4" name="Straight Connector 5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750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Otsikko 3">
            <a:extLst>
              <a:ext uri="{FF2B5EF4-FFF2-40B4-BE49-F238E27FC236}">
                <a16:creationId xmlns:a16="http://schemas.microsoft.com/office/drawing/2014/main" id="{64DC0A3B-7CFE-BDF1-CC1F-FE44C1D0ACC5}"/>
              </a:ext>
            </a:extLst>
          </p:cNvPr>
          <p:cNvSpPr>
            <a:spLocks noGrp="1"/>
          </p:cNvSpPr>
          <p:nvPr>
            <p:ph type="title"/>
          </p:nvPr>
        </p:nvSpPr>
        <p:spPr>
          <a:xfrm>
            <a:off x="1245072" y="1289765"/>
            <a:ext cx="3651101" cy="4270963"/>
          </a:xfrm>
        </p:spPr>
        <p:txBody>
          <a:bodyPr anchor="ctr">
            <a:normAutofit/>
          </a:bodyPr>
          <a:lstStyle/>
          <a:p>
            <a:pPr algn="ctr"/>
            <a:r>
              <a:rPr lang="fi-FI" sz="4000" b="1"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Haplotyyppien</a:t>
            </a:r>
            <a:r>
              <a:rPr lang="fi-FI"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avulla voidaan jäljittää</a:t>
            </a:r>
            <a:br>
              <a:rPr lang="fi-FI"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asutushistoriaa</a:t>
            </a:r>
          </a:p>
        </p:txBody>
      </p:sp>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3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72CE0361-9E7A-FD78-60C2-C090EC6B5A6B}"/>
              </a:ext>
            </a:extLst>
          </p:cNvPr>
          <p:cNvSpPr>
            <a:spLocks noGrp="1"/>
          </p:cNvSpPr>
          <p:nvPr>
            <p:ph idx="1"/>
          </p:nvPr>
        </p:nvSpPr>
        <p:spPr>
          <a:xfrm>
            <a:off x="6397039" y="381935"/>
            <a:ext cx="4685916" cy="5974415"/>
          </a:xfrm>
        </p:spPr>
        <p:txBody>
          <a:bodyPr anchor="ctr">
            <a:normAutofit/>
          </a:bodyPr>
          <a:lstStyle/>
          <a:p>
            <a:pPr>
              <a:spcAft>
                <a:spcPts val="800"/>
              </a:spcAft>
            </a:pP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Varhaisessa esihistoriassa tapahtuneiden geenimutaatioiden perusteella koko ihmissuku voidaan jakaa sukuhaaroihin. Näitä sukuhaaroja kutsutaan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halporyhmiksi</a:t>
            </a:r>
            <a:r>
              <a:rPr lang="fi-FI" sz="1600" kern="100" dirty="0">
                <a:latin typeface="Calibri" panose="020F0502020204030204" pitchFamily="34" charset="0"/>
                <a:ea typeface="Calibri" panose="020F0502020204030204" pitchFamily="34" charset="0"/>
                <a:cs typeface="Times New Roman" panose="02020603050405020304" pitchFamily="18" charset="0"/>
              </a:rPr>
              <a:t> - m</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iehillä on omat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haploryhmänsä</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naisilla omansa.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Haploryhmille</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on annettu kirjaintunnukset (A, B, C, D…). Isä- ja äitilinjoilla on omat kirjaintunnisteiset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haploryhmänsä</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jotka </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eivät ole yhteydessä toisiinsa</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Pääryhmistä mutaatioiden kautta syntyneille alaryhmille on annettu omat tunnuksensa, jotka on nimetty kansainvälisten sopimusten mukaisesti esim. mutaatiot N-M231 ja I-M253. </a:t>
            </a:r>
          </a:p>
          <a:p>
            <a:pPr>
              <a:spcAft>
                <a:spcPts val="800"/>
              </a:spcAft>
            </a:pP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Haplotyyppien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avulla voidaan jäljittää yksilöiden ja populaatioiden tai kansojen historiaa eli miten ihmiset ovat kymmenien tuhansien vuosien aikana liikkuneet, mihin asettuneet pidemmäksi aikaa, milloin sukulinjat ovat haarautuneet jne.</a:t>
            </a:r>
          </a:p>
          <a:p>
            <a:pPr>
              <a:spcAft>
                <a:spcPts val="800"/>
              </a:spcAft>
            </a:pP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Mitokondrio-DNA </a:t>
            </a:r>
            <a:r>
              <a:rPr lang="fi-FI" sz="1600" b="1" i="1" kern="100" dirty="0">
                <a:effectLst/>
                <a:latin typeface="Calibri" panose="020F0502020204030204" pitchFamily="34" charset="0"/>
                <a:ea typeface="Calibri" panose="020F0502020204030204" pitchFamily="34" charset="0"/>
                <a:cs typeface="Times New Roman" panose="02020603050405020304" pitchFamily="18" charset="0"/>
              </a:rPr>
              <a:t>(</a:t>
            </a:r>
            <a:r>
              <a:rPr lang="fi-FI" sz="1600" b="1" i="1" kern="100" dirty="0" err="1">
                <a:effectLst/>
                <a:latin typeface="Calibri" panose="020F0502020204030204" pitchFamily="34" charset="0"/>
                <a:ea typeface="Calibri" panose="020F0502020204030204" pitchFamily="34" charset="0"/>
                <a:cs typeface="Times New Roman" panose="02020603050405020304" pitchFamily="18" charset="0"/>
              </a:rPr>
              <a:t>mtDNA</a:t>
            </a:r>
            <a:r>
              <a:rPr lang="fi-FI" sz="1600" b="1" i="1"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periytyy </a:t>
            </a:r>
            <a:r>
              <a:rPr lang="fi-FI" sz="1600" kern="100" dirty="0">
                <a:latin typeface="Calibri" panose="020F0502020204030204" pitchFamily="34" charset="0"/>
                <a:ea typeface="Calibri" panose="020F0502020204030204" pitchFamily="34" charset="0"/>
                <a:cs typeface="Times New Roman" panose="02020603050405020304" pitchFamily="18" charset="0"/>
              </a:rPr>
              <a:t>VAIN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äidiltä lapsille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(pojille ja tytöille)</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sisältäen tietoa VAIN suoran äitilinjan historiasta.</a:t>
            </a:r>
          </a:p>
          <a:p>
            <a:pPr>
              <a:spcAft>
                <a:spcPts val="800"/>
              </a:spcAft>
            </a:pP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Y-kromosomi DNA </a:t>
            </a:r>
            <a:r>
              <a:rPr lang="fi-FI" sz="1600" b="1" i="1" kern="100" dirty="0">
                <a:effectLst/>
                <a:latin typeface="Calibri" panose="020F0502020204030204" pitchFamily="34" charset="0"/>
                <a:ea typeface="Calibri" panose="020F0502020204030204" pitchFamily="34" charset="0"/>
                <a:cs typeface="Times New Roman" panose="02020603050405020304" pitchFamily="18" charset="0"/>
              </a:rPr>
              <a:t>(Y-DNA)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VAIN isältä pojalle kertoen VAIN suoran isälinjan historiasta</a:t>
            </a:r>
          </a:p>
        </p:txBody>
      </p:sp>
      <p:sp>
        <p:nvSpPr>
          <p:cNvPr id="3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35" name="Straight Connector 3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6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Otsikko 5">
            <a:extLst>
              <a:ext uri="{FF2B5EF4-FFF2-40B4-BE49-F238E27FC236}">
                <a16:creationId xmlns:a16="http://schemas.microsoft.com/office/drawing/2014/main" id="{A9649885-5C2F-DEE3-9DA5-49E247735C5C}"/>
              </a:ext>
            </a:extLst>
          </p:cNvPr>
          <p:cNvSpPr>
            <a:spLocks noGrp="1"/>
          </p:cNvSpPr>
          <p:nvPr>
            <p:ph type="title"/>
          </p:nvPr>
        </p:nvSpPr>
        <p:spPr>
          <a:xfrm>
            <a:off x="1245072" y="1289765"/>
            <a:ext cx="3651101" cy="4270963"/>
          </a:xfrm>
        </p:spPr>
        <p:txBody>
          <a:bodyPr anchor="ctr">
            <a:normAutofit/>
          </a:bodyPr>
          <a:lstStyle/>
          <a:p>
            <a:pPr algn="ctr"/>
            <a:r>
              <a:rPr lang="fi-FI"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Geneettinen tutkimus edistyy</a:t>
            </a:r>
            <a:endParaRPr lang="fi-FI" sz="4000" dirty="0">
              <a:solidFill>
                <a:schemeClr val="bg1"/>
              </a:solidFill>
            </a:endParaRPr>
          </a:p>
        </p:txBody>
      </p:sp>
      <p:sp>
        <p:nvSpPr>
          <p:cNvPr id="31"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33"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7" name="Sisällön paikkamerkki 6">
            <a:extLst>
              <a:ext uri="{FF2B5EF4-FFF2-40B4-BE49-F238E27FC236}">
                <a16:creationId xmlns:a16="http://schemas.microsoft.com/office/drawing/2014/main" id="{0120DD92-67F7-3C0C-EDF3-D3EF9A3A944A}"/>
              </a:ext>
            </a:extLst>
          </p:cNvPr>
          <p:cNvSpPr>
            <a:spLocks noGrp="1"/>
          </p:cNvSpPr>
          <p:nvPr>
            <p:ph idx="1"/>
          </p:nvPr>
        </p:nvSpPr>
        <p:spPr>
          <a:xfrm>
            <a:off x="6397039" y="381935"/>
            <a:ext cx="4685916" cy="5974415"/>
          </a:xfrm>
        </p:spPr>
        <p:txBody>
          <a:bodyPr anchor="ctr">
            <a:normAutofit/>
          </a:bodyPr>
          <a:lstStyle/>
          <a:p>
            <a:pPr>
              <a:spcAft>
                <a:spcPts val="800"/>
              </a:spcAft>
              <a:buFont typeface="Wingdings" panose="05000000000000000000" pitchFamily="2" charset="2"/>
              <a:buChar char="q"/>
            </a:pP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Ihmisen perimä (genomi) selvitettiin kokonaan vuonna 2003.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Tämän mahdollistivat kehittyneet testimenetelmät ja supertietokoneiden huimasti lisääntynyt laskentateho.</a:t>
            </a:r>
          </a:p>
          <a:p>
            <a:pPr>
              <a:spcAft>
                <a:spcPts val="800"/>
              </a:spcAft>
              <a:buFont typeface="Wingdings" panose="05000000000000000000" pitchFamily="2" charset="2"/>
              <a:buChar char="q"/>
            </a:pPr>
            <a:r>
              <a:rPr lang="fi-FI" sz="1700" dirty="0">
                <a:effectLst/>
                <a:latin typeface="Calibri" panose="020F0502020204030204" pitchFamily="34" charset="0"/>
                <a:ea typeface="Calibri" panose="020F0502020204030204" pitchFamily="34" charset="0"/>
                <a:cs typeface="Times New Roman" panose="02020603050405020304" pitchFamily="18" charset="0"/>
              </a:rPr>
              <a:t>Ihmisgenomiprojektin jälkeen kuluneiden 20 vuoden aikana käsityksiä perimästä on korjattu ja </a:t>
            </a:r>
            <a:r>
              <a:rPr lang="fi-FI" sz="1700" b="1" dirty="0">
                <a:effectLst/>
                <a:latin typeface="Calibri" panose="020F0502020204030204" pitchFamily="34" charset="0"/>
                <a:ea typeface="Calibri" panose="020F0502020204030204" pitchFamily="34" charset="0"/>
                <a:cs typeface="Times New Roman" panose="02020603050405020304" pitchFamily="18" charset="0"/>
              </a:rPr>
              <a:t>geenin käsitekin on uudistettu</a:t>
            </a:r>
            <a:r>
              <a:rPr lang="fi-FI" sz="1700" dirty="0">
                <a:effectLst/>
                <a:latin typeface="Calibri" panose="020F0502020204030204" pitchFamily="34" charset="0"/>
                <a:ea typeface="Calibri" panose="020F0502020204030204" pitchFamily="34" charset="0"/>
                <a:cs typeface="Times New Roman" panose="02020603050405020304" pitchFamily="18" charset="0"/>
              </a:rPr>
              <a:t>. Myöskään roska-DNA:ksi aikoinaan kutsuttu DNA-alue ei ole roskaa, vaan sisältää lukuisia tärkeitä toimintoja.</a:t>
            </a:r>
          </a:p>
          <a:p>
            <a:pPr>
              <a:spcAft>
                <a:spcPts val="800"/>
              </a:spcAft>
              <a:buFont typeface="Wingdings" panose="05000000000000000000" pitchFamily="2" charset="2"/>
              <a:buChar char="q"/>
            </a:pP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Nobel-palkinto vuonna 2022</a:t>
            </a:r>
            <a:endParaRPr lang="fi-FI" sz="17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Ruotsalainen </a:t>
            </a: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Svante</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Pääbo</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sai viime vuoden lääketieteen ja fysiologian Nobelin palkinnon muinaisgenetiikan tutkimuksistaan. </a:t>
            </a:r>
            <a:r>
              <a:rPr lang="fi-FI" sz="1700" kern="100" dirty="0" err="1">
                <a:effectLst/>
                <a:latin typeface="Calibri" panose="020F0502020204030204" pitchFamily="34" charset="0"/>
                <a:ea typeface="Calibri" panose="020F0502020204030204" pitchFamily="34" charset="0"/>
                <a:cs typeface="Times New Roman" panose="02020603050405020304" pitchFamily="18" charset="0"/>
              </a:rPr>
              <a:t>Pääbo</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 on kehittänyt keinoja, joilla voi eristää muinaisista, kymmeniä tuhansia vuosia vanhoista luista dna:ta. </a:t>
            </a:r>
          </a:p>
          <a:p>
            <a:pPr>
              <a:spcAft>
                <a:spcPts val="800"/>
              </a:spcAft>
              <a:buFont typeface="Wingdings" panose="05000000000000000000" pitchFamily="2" charset="2"/>
              <a:buChar char="q"/>
            </a:pP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Me kaikki olemme hybridejä, Homo </a:t>
            </a: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sapiens</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on monen lajin risteymä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Yle Areena:	</a:t>
            </a:r>
            <a:r>
              <a:rPr lang="fi-FI" sz="1700" u="sng" kern="100" dirty="0">
                <a:effectLst/>
                <a:latin typeface="Calibri" panose="020F0502020204030204" pitchFamily="34" charset="0"/>
                <a:ea typeface="Calibri" panose="020F0502020204030204" pitchFamily="34" charset="0"/>
                <a:cs typeface="Times New Roman" panose="02020603050405020304" pitchFamily="18" charset="0"/>
                <a:hlinkClick r:id="rId2"/>
              </a:rPr>
              <a:t>LINKKI</a:t>
            </a:r>
            <a:endParaRPr lang="fi-FI"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37" name="Straight Connector 3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635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Otsikko 3">
            <a:extLst>
              <a:ext uri="{FF2B5EF4-FFF2-40B4-BE49-F238E27FC236}">
                <a16:creationId xmlns:a16="http://schemas.microsoft.com/office/drawing/2014/main" id="{911A3952-83E7-F255-B689-CB77880A135C}"/>
              </a:ext>
            </a:extLst>
          </p:cNvPr>
          <p:cNvSpPr>
            <a:spLocks noGrp="1"/>
          </p:cNvSpPr>
          <p:nvPr>
            <p:ph type="title"/>
          </p:nvPr>
        </p:nvSpPr>
        <p:spPr>
          <a:xfrm>
            <a:off x="1245072" y="1289765"/>
            <a:ext cx="3651101" cy="4270963"/>
          </a:xfrm>
        </p:spPr>
        <p:txBody>
          <a:bodyPr anchor="ctr">
            <a:normAutofit/>
          </a:bodyPr>
          <a:lstStyle/>
          <a:p>
            <a:pPr algn="ctr"/>
            <a:r>
              <a:rPr lang="fi-FI"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Kolme geenisuku-tutkimuksen päätestiä:</a:t>
            </a:r>
            <a:endParaRPr lang="fi-FI" sz="4000" dirty="0">
              <a:solidFill>
                <a:schemeClr val="bg1"/>
              </a:solidFill>
            </a:endParaRPr>
          </a:p>
        </p:txBody>
      </p:sp>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3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B4FDD378-D9CD-C538-2C8A-A68F4A22A15F}"/>
              </a:ext>
            </a:extLst>
          </p:cNvPr>
          <p:cNvSpPr>
            <a:spLocks noGrp="1"/>
          </p:cNvSpPr>
          <p:nvPr>
            <p:ph idx="1"/>
          </p:nvPr>
        </p:nvSpPr>
        <p:spPr>
          <a:xfrm>
            <a:off x="6397039" y="381935"/>
            <a:ext cx="4685916" cy="5974415"/>
          </a:xfrm>
        </p:spPr>
        <p:txBody>
          <a:bodyPr anchor="ctr">
            <a:normAutofit/>
          </a:bodyPr>
          <a:lstStyle/>
          <a:p>
            <a:pPr lvl="0">
              <a:buFont typeface="Wingdings" panose="05000000000000000000" pitchFamily="2" charset="2"/>
              <a:buChar char="q"/>
            </a:pP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Mieslinjaisia sukuhaaroja selvitetään</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Y-DNA-tutkimuksin</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Sukupuolikromosomi Y periytyy vain isältä pojalle. Se vastaa ainoastaan miessukupuolen ominaisuuksien kehittymisestä </a:t>
            </a:r>
            <a:r>
              <a:rPr lang="fi-FI" sz="1500" i="1" kern="100" dirty="0">
                <a:effectLst/>
                <a:latin typeface="Calibri" panose="020F0502020204030204" pitchFamily="34" charset="0"/>
                <a:ea typeface="Calibri" panose="020F0502020204030204" pitchFamily="34" charset="0"/>
                <a:cs typeface="Times New Roman" panose="02020603050405020304" pitchFamily="18" charset="0"/>
              </a:rPr>
              <a:t>(ei vaikuta ulkonäköön, älykkyyteen tms.)</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a:t>
            </a:r>
          </a:p>
          <a:p>
            <a:pPr lvl="0">
              <a:buFont typeface="Wingdings" panose="05000000000000000000" pitchFamily="2" charset="2"/>
              <a:buChar char="q"/>
            </a:pP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Äitilinjatesti eli </a:t>
            </a:r>
            <a:r>
              <a:rPr lang="fi-FI" sz="1500" b="1" kern="100" dirty="0" err="1">
                <a:effectLst/>
                <a:latin typeface="Calibri" panose="020F0502020204030204" pitchFamily="34" charset="0"/>
                <a:ea typeface="Calibri" panose="020F0502020204030204" pitchFamily="34" charset="0"/>
                <a:cs typeface="Times New Roman" panose="02020603050405020304" pitchFamily="18" charset="0"/>
              </a:rPr>
              <a:t>mtDNA</a:t>
            </a: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-testi</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on äidiltä periytyvän mitokondrion DNA:n tutkimusta, jolla saadaan selville testatun äitilinjan </a:t>
            </a:r>
            <a:r>
              <a:rPr lang="fi-FI" sz="1500" kern="100" dirty="0" err="1">
                <a:effectLst/>
                <a:latin typeface="Calibri" panose="020F0502020204030204" pitchFamily="34" charset="0"/>
                <a:ea typeface="Calibri" panose="020F0502020204030204" pitchFamily="34" charset="0"/>
                <a:cs typeface="Times New Roman" panose="02020603050405020304" pitchFamily="18" charset="0"/>
              </a:rPr>
              <a:t>haplotunnus</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Kaikki lapset perivät mitokondrion ainoastaan äidiltään. </a:t>
            </a:r>
          </a:p>
          <a:p>
            <a:pPr lvl="0">
              <a:spcAft>
                <a:spcPts val="800"/>
              </a:spcAft>
              <a:buFont typeface="Wingdings" panose="05000000000000000000" pitchFamily="2" charset="2"/>
              <a:buChar char="q"/>
            </a:pP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Kokonaisperimä </a:t>
            </a:r>
            <a:r>
              <a:rPr lang="fi-FI" sz="1500" b="1" i="1" kern="100" dirty="0">
                <a:effectLst/>
                <a:latin typeface="Calibri" panose="020F0502020204030204" pitchFamily="34" charset="0"/>
                <a:ea typeface="Calibri" panose="020F0502020204030204" pitchFamily="34" charset="0"/>
                <a:cs typeface="Times New Roman" panose="02020603050405020304" pitchFamily="18" charset="0"/>
              </a:rPr>
              <a:t>(</a:t>
            </a:r>
            <a:r>
              <a:rPr lang="fi-FI" sz="1500" b="1" i="1" kern="100" dirty="0" err="1">
                <a:effectLst/>
                <a:latin typeface="Calibri" panose="020F0502020204030204" pitchFamily="34" charset="0"/>
                <a:ea typeface="Calibri" panose="020F0502020204030204" pitchFamily="34" charset="0"/>
                <a:cs typeface="Times New Roman" panose="02020603050405020304" pitchFamily="18" charset="0"/>
              </a:rPr>
              <a:t>autosomaalitesti</a:t>
            </a:r>
            <a:r>
              <a:rPr lang="fi-FI" sz="1500" b="1" i="1" kern="100" dirty="0">
                <a:effectLst/>
                <a:latin typeface="Calibri" panose="020F0502020204030204" pitchFamily="34" charset="0"/>
                <a:ea typeface="Calibri" panose="020F0502020204030204" pitchFamily="34" charset="0"/>
                <a:cs typeface="Times New Roman" panose="02020603050405020304" pitchFamily="18" charset="0"/>
              </a:rPr>
              <a:t>)</a:t>
            </a: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 on nk. serkkutesti</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joka FamilyTreeDNA -firmalla on nimetty </a:t>
            </a: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Family </a:t>
            </a:r>
            <a:r>
              <a:rPr lang="fi-FI" sz="1500" b="1" kern="100" dirty="0" err="1">
                <a:effectLst/>
                <a:latin typeface="Calibri" panose="020F0502020204030204" pitchFamily="34" charset="0"/>
                <a:ea typeface="Calibri" panose="020F0502020204030204" pitchFamily="34" charset="0"/>
                <a:cs typeface="Times New Roman" panose="02020603050405020304" pitchFamily="18" charset="0"/>
              </a:rPr>
              <a:t>Finder</a:t>
            </a: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-testiksi</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Se kertoo, ketkä testatuista jakavat yhteisiä geenejä, joko isän tai äidin tai molempien vanhempien kautta.</a:t>
            </a:r>
          </a:p>
          <a:p>
            <a:pPr marL="0" indent="0">
              <a:spcAft>
                <a:spcPts val="800"/>
              </a:spcAft>
              <a:buNone/>
            </a:pP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ISÄLINJAN Y-DNA </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testi ei osoita lähisukulaisuutta – sillä etsitään isälinjojen sukulaisuuksia menneisyydessä.</a:t>
            </a:r>
          </a:p>
          <a:p>
            <a:pPr marL="0" indent="0">
              <a:spcAft>
                <a:spcPts val="800"/>
              </a:spcAft>
              <a:buNone/>
            </a:pPr>
            <a:r>
              <a:rPr lang="fi-FI" sz="1500" b="1" kern="100" dirty="0">
                <a:effectLst/>
                <a:latin typeface="Calibri" panose="020F0502020204030204" pitchFamily="34" charset="0"/>
                <a:ea typeface="Calibri" panose="020F0502020204030204" pitchFamily="34" charset="0"/>
                <a:cs typeface="Times New Roman" panose="02020603050405020304" pitchFamily="18" charset="0"/>
              </a:rPr>
              <a:t>Lähisukulaisuuksia etsitään </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nk. serkkutestillä eli </a:t>
            </a:r>
            <a:r>
              <a:rPr lang="fi-FI" sz="1500" kern="100" dirty="0" err="1">
                <a:effectLst/>
                <a:latin typeface="Calibri" panose="020F0502020204030204" pitchFamily="34" charset="0"/>
                <a:ea typeface="Calibri" panose="020F0502020204030204" pitchFamily="34" charset="0"/>
                <a:cs typeface="Times New Roman" panose="02020603050405020304" pitchFamily="18" charset="0"/>
              </a:rPr>
              <a:t>autosomaalitestillä</a:t>
            </a:r>
            <a:r>
              <a:rPr lang="fi-FI" sz="1500" kern="100" dirty="0">
                <a:effectLst/>
                <a:latin typeface="Calibri" panose="020F0502020204030204" pitchFamily="34" charset="0"/>
                <a:ea typeface="Calibri" panose="020F0502020204030204" pitchFamily="34" charset="0"/>
                <a:cs typeface="Times New Roman" panose="02020603050405020304" pitchFamily="18" charset="0"/>
              </a:rPr>
              <a:t> – ”tarkasti” n. 4 tai 5 sukupolvea.</a:t>
            </a:r>
          </a:p>
          <a:p>
            <a:pPr marL="0" indent="0">
              <a:buNone/>
            </a:pPr>
            <a:r>
              <a:rPr lang="fi-FI" sz="1500" b="1" u="sng" kern="100" dirty="0">
                <a:effectLst/>
                <a:latin typeface="Calibri" panose="020F0502020204030204" pitchFamily="34" charset="0"/>
                <a:ea typeface="Calibri" panose="020F0502020204030204" pitchFamily="34" charset="0"/>
                <a:cs typeface="Times New Roman" panose="02020603050405020304" pitchFamily="18" charset="0"/>
              </a:rPr>
              <a:t>Netissä on paljon materiaalia mm.:</a:t>
            </a:r>
          </a:p>
          <a:p>
            <a:r>
              <a:rPr lang="fi-FI" sz="1500" kern="100" dirty="0">
                <a:effectLst/>
                <a:latin typeface="Calibri" panose="020F0502020204030204" pitchFamily="34" charset="0"/>
                <a:ea typeface="Calibri" panose="020F0502020204030204" pitchFamily="34" charset="0"/>
                <a:cs typeface="Times New Roman" panose="02020603050405020304" pitchFamily="18" charset="0"/>
              </a:rPr>
              <a:t>Suomen sukututkimusseura – koulutusta	</a:t>
            </a:r>
            <a:r>
              <a:rPr lang="fi-FI" sz="1500" kern="100" dirty="0">
                <a:effectLst/>
                <a:latin typeface="Calibri" panose="020F0502020204030204" pitchFamily="34" charset="0"/>
                <a:ea typeface="Calibri" panose="020F0502020204030204" pitchFamily="34" charset="0"/>
                <a:cs typeface="Times New Roman" panose="02020603050405020304" pitchFamily="18" charset="0"/>
                <a:hlinkClick r:id="rId2"/>
              </a:rPr>
              <a:t>LINKKI</a:t>
            </a:r>
            <a:endParaRPr lang="fi-FI" sz="15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i-FI" sz="1500" kern="100" dirty="0">
                <a:effectLst/>
                <a:latin typeface="Calibri" panose="020F0502020204030204" pitchFamily="34" charset="0"/>
                <a:ea typeface="Calibri" panose="020F0502020204030204" pitchFamily="34" charset="0"/>
                <a:cs typeface="Times New Roman" panose="02020603050405020304" pitchFamily="18" charset="0"/>
              </a:rPr>
              <a:t>Ahti Kurrin kotisivut – DNA-sukututkimus	</a:t>
            </a:r>
            <a:r>
              <a:rPr lang="fi-FI" sz="1500" u="sng" kern="100" dirty="0">
                <a:effectLst/>
                <a:latin typeface="Calibri" panose="020F0502020204030204" pitchFamily="34" charset="0"/>
                <a:ea typeface="Calibri" panose="020F0502020204030204" pitchFamily="34" charset="0"/>
                <a:cs typeface="Times New Roman" panose="02020603050405020304" pitchFamily="18" charset="0"/>
                <a:hlinkClick r:id="rId3"/>
              </a:rPr>
              <a:t>LINKKI</a:t>
            </a:r>
            <a:endParaRPr lang="fi-FI"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35" name="Straight Connector 3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658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254CFEE-2BAA-F39C-80ED-671C93A1096D}"/>
              </a:ext>
            </a:extLst>
          </p:cNvPr>
          <p:cNvSpPr>
            <a:spLocks noGrp="1"/>
          </p:cNvSpPr>
          <p:nvPr>
            <p:ph type="title"/>
          </p:nvPr>
        </p:nvSpPr>
        <p:spPr>
          <a:xfrm>
            <a:off x="1188069" y="381935"/>
            <a:ext cx="4008583" cy="5974414"/>
          </a:xfrm>
        </p:spPr>
        <p:txBody>
          <a:bodyPr anchor="ctr">
            <a:normAutofit/>
          </a:bodyPr>
          <a:lstStyle/>
          <a:p>
            <a:pPr algn="ctr"/>
            <a: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Määttä/ Määttänen</a:t>
            </a:r>
            <a:b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-sukujen asutushistoria –</a:t>
            </a:r>
            <a:b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28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Ari Kolehmainen 2021</a:t>
            </a:r>
            <a:endParaRPr lang="fi-FI" sz="28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Sisällön paikkamerkki 2">
            <a:extLst>
              <a:ext uri="{FF2B5EF4-FFF2-40B4-BE49-F238E27FC236}">
                <a16:creationId xmlns:a16="http://schemas.microsoft.com/office/drawing/2014/main" id="{4CBE37FF-576C-4460-D3D6-95ED7E83D2EF}"/>
              </a:ext>
            </a:extLst>
          </p:cNvPr>
          <p:cNvSpPr>
            <a:spLocks noGrp="1"/>
          </p:cNvSpPr>
          <p:nvPr>
            <p:ph idx="1"/>
          </p:nvPr>
        </p:nvSpPr>
        <p:spPr>
          <a:xfrm>
            <a:off x="6096000" y="381935"/>
            <a:ext cx="4986955" cy="5974415"/>
          </a:xfrm>
        </p:spPr>
        <p:txBody>
          <a:bodyPr anchor="ctr">
            <a:normAutofit/>
          </a:bodyPr>
          <a:lstStyle/>
          <a:p>
            <a:pPr>
              <a:spcAft>
                <a:spcPts val="800"/>
              </a:spcAft>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Määttien varhainen kantaisä on isälinjan Y-DNA:n perusteella elänyt Karjalan Kannaksella varhaisella keskiajalla tai rautakauden lopulla ennen sukunimien syntyä.</a:t>
            </a:r>
          </a:p>
          <a:p>
            <a:pPr>
              <a:spcAft>
                <a:spcPts val="800"/>
              </a:spcAft>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Määttien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haploryhmästä</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(N-ZS10792) polveutuvat myös mm. Happoset, Laasoset</a:t>
            </a:r>
            <a:r>
              <a:rPr lang="fi-FI" sz="2000" kern="0" dirty="0">
                <a:latin typeface="Calibri" panose="020F0502020204030204" pitchFamily="34" charset="0"/>
                <a:ea typeface="Calibri" panose="020F0502020204030204" pitchFamily="34" charset="0"/>
                <a:cs typeface="Times New Roman" panose="02020603050405020304" pitchFamily="18" charset="0"/>
              </a:rPr>
              <a:t> </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ja Tuunaiset. Osa näistä suvuista on lähtöisin Savonlinnan ympäristöstä. </a:t>
            </a:r>
          </a:p>
          <a:p>
            <a:pPr>
              <a:spcAft>
                <a:spcPts val="800"/>
              </a:spcAft>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Ovatko Määtät Karjalan Määttiä vai Savossa jo varhain asuneita Määttäsiä?</a:t>
            </a:r>
            <a:endParaRPr lang="fi-FI" sz="20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i-FI" sz="2000" b="1" kern="0" dirty="0">
                <a:effectLst/>
                <a:latin typeface="Calibri" panose="020F0502020204030204" pitchFamily="34" charset="0"/>
                <a:ea typeface="Calibri" panose="020F0502020204030204" pitchFamily="34" charset="0"/>
                <a:cs typeface="Times New Roman" panose="02020603050405020304" pitchFamily="18" charset="0"/>
              </a:rPr>
              <a:t>Kolehmainen Ari</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sukututkija, Suomen historian maisteri</a:t>
            </a:r>
            <a:r>
              <a:rPr lang="fi-FI" sz="2000" b="1" kern="0" dirty="0">
                <a:effectLst/>
                <a:latin typeface="Calibri" panose="020F0502020204030204" pitchFamily="34" charset="0"/>
                <a:ea typeface="Calibri" panose="020F0502020204030204" pitchFamily="34" charset="0"/>
                <a:cs typeface="Times New Roman" panose="02020603050405020304" pitchFamily="18" charset="0"/>
              </a:rPr>
              <a:t> – </a:t>
            </a:r>
            <a:r>
              <a:rPr lang="fi-FI" sz="2000" b="1" u="sng" kern="0" dirty="0">
                <a:effectLst/>
                <a:latin typeface="Calibri" panose="020F0502020204030204" pitchFamily="34" charset="0"/>
                <a:ea typeface="Calibri" panose="020F0502020204030204" pitchFamily="34" charset="0"/>
                <a:cs typeface="Times New Roman" panose="02020603050405020304" pitchFamily="18" charset="0"/>
                <a:hlinkClick r:id="rId2"/>
              </a:rPr>
              <a:t>https://www.menneenjaljet.fi/</a:t>
            </a:r>
            <a:endParaRPr lang="fi-FI"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789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254CFEE-2BAA-F39C-80ED-671C93A1096D}"/>
              </a:ext>
            </a:extLst>
          </p:cNvPr>
          <p:cNvSpPr>
            <a:spLocks noGrp="1"/>
          </p:cNvSpPr>
          <p:nvPr>
            <p:ph type="title"/>
          </p:nvPr>
        </p:nvSpPr>
        <p:spPr>
          <a:xfrm>
            <a:off x="1188069" y="381935"/>
            <a:ext cx="4008583" cy="5974414"/>
          </a:xfrm>
        </p:spPr>
        <p:txBody>
          <a:bodyPr anchor="ctr">
            <a:normAutofit/>
          </a:bodyPr>
          <a:lstStyle/>
          <a:p>
            <a:pPr algn="ctr"/>
            <a: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Määttä/ Määttänen</a:t>
            </a:r>
            <a:b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sukujen </a:t>
            </a:r>
            <a:r>
              <a:rPr lang="fi-FI" sz="4000" b="1"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isälinjan Y-</a:t>
            </a:r>
            <a:r>
              <a:rPr lang="fi-FI" sz="4000" b="1" kern="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haplo</a:t>
            </a:r>
            <a:br>
              <a:rPr lang="fi-FI" sz="4000" b="1"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fi-FI" sz="4000" b="1"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N-ZS10792</a:t>
            </a:r>
            <a:br>
              <a:rPr lang="fi-FI" sz="4000" b="1"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br>
              <a:rPr lang="fi-FI" sz="4000" b="1"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fi-FI" sz="2000" b="1"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8/2023</a:t>
            </a:r>
            <a:endParaRPr lang="fi-FI" sz="20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Sisällön paikkamerkki 2">
            <a:extLst>
              <a:ext uri="{FF2B5EF4-FFF2-40B4-BE49-F238E27FC236}">
                <a16:creationId xmlns:a16="http://schemas.microsoft.com/office/drawing/2014/main" id="{4CBE37FF-576C-4460-D3D6-95ED7E83D2EF}"/>
              </a:ext>
            </a:extLst>
          </p:cNvPr>
          <p:cNvSpPr>
            <a:spLocks noGrp="1"/>
          </p:cNvSpPr>
          <p:nvPr>
            <p:ph idx="1"/>
          </p:nvPr>
        </p:nvSpPr>
        <p:spPr>
          <a:xfrm>
            <a:off x="6096000" y="381935"/>
            <a:ext cx="4986955" cy="5974415"/>
          </a:xfrm>
        </p:spPr>
        <p:txBody>
          <a:bodyPr anchor="ctr">
            <a:normAutofit/>
          </a:bodyPr>
          <a:lstStyle/>
          <a:p>
            <a:pPr>
              <a:spcAft>
                <a:spcPts val="800"/>
              </a:spcAft>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N-ZS10792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päätehaplo</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on tuloksena y</a:t>
            </a:r>
            <a:r>
              <a:rPr lang="fi-FI" sz="2000" kern="0" dirty="0">
                <a:latin typeface="Calibri" panose="020F0502020204030204" pitchFamily="34" charset="0"/>
                <a:ea typeface="Calibri" panose="020F0502020204030204" pitchFamily="34" charset="0"/>
                <a:cs typeface="Times New Roman" panose="02020603050405020304" pitchFamily="18" charset="0"/>
              </a:rPr>
              <a:t>hdellä Kuusamon Simo </a:t>
            </a:r>
            <a:r>
              <a:rPr lang="fi-FI" sz="2000" kern="0" dirty="0" err="1">
                <a:latin typeface="Calibri" panose="020F0502020204030204" pitchFamily="34" charset="0"/>
                <a:ea typeface="Calibri" panose="020F0502020204030204" pitchFamily="34" charset="0"/>
                <a:cs typeface="Times New Roman" panose="02020603050405020304" pitchFamily="18" charset="0"/>
              </a:rPr>
              <a:t>Antinp</a:t>
            </a:r>
            <a:r>
              <a:rPr lang="fi-FI" sz="2000" kern="0" dirty="0">
                <a:latin typeface="Calibri" panose="020F0502020204030204" pitchFamily="34" charset="0"/>
                <a:ea typeface="Calibri" panose="020F0502020204030204" pitchFamily="34" charset="0"/>
                <a:cs typeface="Times New Roman" panose="02020603050405020304" pitchFamily="18" charset="0"/>
              </a:rPr>
              <a:t>. Määttä </a:t>
            </a:r>
            <a:r>
              <a:rPr lang="fi-FI" sz="2000" i="1" kern="0" dirty="0">
                <a:latin typeface="Calibri" panose="020F0502020204030204" pitchFamily="34" charset="0"/>
                <a:ea typeface="Calibri" panose="020F0502020204030204" pitchFamily="34" charset="0"/>
                <a:cs typeface="Times New Roman" panose="02020603050405020304" pitchFamily="18" charset="0"/>
              </a:rPr>
              <a:t>(</a:t>
            </a:r>
            <a:r>
              <a:rPr lang="fi-FI" sz="2000" i="1" kern="0" dirty="0" err="1">
                <a:latin typeface="Calibri" panose="020F0502020204030204" pitchFamily="34" charset="0"/>
                <a:ea typeface="Calibri" panose="020F0502020204030204" pitchFamily="34" charset="0"/>
                <a:cs typeface="Times New Roman" panose="02020603050405020304" pitchFamily="18" charset="0"/>
              </a:rPr>
              <a:t>s.n</a:t>
            </a:r>
            <a:r>
              <a:rPr lang="fi-FI" sz="2000" i="1" kern="0" dirty="0">
                <a:latin typeface="Calibri" panose="020F0502020204030204" pitchFamily="34" charset="0"/>
                <a:ea typeface="Calibri" panose="020F0502020204030204" pitchFamily="34" charset="0"/>
                <a:cs typeface="Times New Roman" panose="02020603050405020304" pitchFamily="18" charset="0"/>
              </a:rPr>
              <a:t>. 1655 k.1712) </a:t>
            </a:r>
            <a:r>
              <a:rPr lang="fi-FI" sz="2000" kern="0" dirty="0">
                <a:latin typeface="Calibri" panose="020F0502020204030204" pitchFamily="34" charset="0"/>
                <a:ea typeface="Calibri" panose="020F0502020204030204" pitchFamily="34" charset="0"/>
                <a:cs typeface="Times New Roman" panose="02020603050405020304" pitchFamily="18" charset="0"/>
              </a:rPr>
              <a:t>sukuhaaralla.</a:t>
            </a:r>
            <a:endParaRPr lang="fi-FI" sz="2000" kern="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N-ZS10792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jälkeläishaplon</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N-FTB82112 ovat saaneet tulokseksi seuraavat sukuhaarat:</a:t>
            </a:r>
          </a:p>
          <a:p>
            <a:pPr>
              <a:lnSpc>
                <a:spcPct val="100000"/>
              </a:lnSpc>
              <a:spcBef>
                <a:spcPts val="0"/>
              </a:spcBef>
              <a:buFont typeface="Courier New" panose="02070309020205020404" pitchFamily="49" charset="0"/>
              <a:buChar char="o"/>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Kuhmon Hannu Määttä</a:t>
            </a:r>
          </a:p>
          <a:p>
            <a:pPr>
              <a:lnSpc>
                <a:spcPct val="100000"/>
              </a:lnSpc>
              <a:spcBef>
                <a:spcPts val="0"/>
              </a:spcBef>
              <a:buFont typeface="Courier New" panose="02070309020205020404" pitchFamily="49" charset="0"/>
              <a:buChar char="o"/>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Sotkamon Johan ja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Påhl</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Määttä</a:t>
            </a:r>
          </a:p>
          <a:p>
            <a:pPr>
              <a:lnSpc>
                <a:spcPct val="100000"/>
              </a:lnSpc>
              <a:spcBef>
                <a:spcPts val="0"/>
              </a:spcBef>
              <a:buFont typeface="Courier New" panose="02070309020205020404" pitchFamily="49" charset="0"/>
              <a:buChar char="o"/>
            </a:pPr>
            <a:r>
              <a:rPr lang="fi-FI" sz="2000" kern="0" dirty="0">
                <a:latin typeface="Calibri" panose="020F0502020204030204" pitchFamily="34" charset="0"/>
                <a:ea typeface="Calibri" panose="020F0502020204030204" pitchFamily="34" charset="0"/>
                <a:cs typeface="Times New Roman" panose="02020603050405020304" pitchFamily="18" charset="0"/>
              </a:rPr>
              <a:t>Kuusamon Simo ja Antti </a:t>
            </a:r>
            <a:r>
              <a:rPr lang="fi-FI" sz="2000" kern="0" dirty="0" err="1">
                <a:latin typeface="Calibri" panose="020F0502020204030204" pitchFamily="34" charset="0"/>
                <a:ea typeface="Calibri" panose="020F0502020204030204" pitchFamily="34" charset="0"/>
                <a:cs typeface="Times New Roman" panose="02020603050405020304" pitchFamily="18" charset="0"/>
              </a:rPr>
              <a:t>Antinp</a:t>
            </a:r>
            <a:r>
              <a:rPr lang="fi-FI" sz="2000" kern="0" dirty="0">
                <a:latin typeface="Calibri" panose="020F0502020204030204" pitchFamily="34" charset="0"/>
                <a:ea typeface="Calibri" panose="020F0502020204030204" pitchFamily="34" charset="0"/>
                <a:cs typeface="Times New Roman" panose="02020603050405020304" pitchFamily="18" charset="0"/>
              </a:rPr>
              <a:t>. Määttä sekä Tapani </a:t>
            </a:r>
            <a:r>
              <a:rPr lang="fi-FI" sz="2000" kern="0" dirty="0" err="1">
                <a:latin typeface="Calibri" panose="020F0502020204030204" pitchFamily="34" charset="0"/>
                <a:ea typeface="Calibri" panose="020F0502020204030204" pitchFamily="34" charset="0"/>
                <a:cs typeface="Times New Roman" panose="02020603050405020304" pitchFamily="18" charset="0"/>
              </a:rPr>
              <a:t>Simonp</a:t>
            </a:r>
            <a:r>
              <a:rPr lang="fi-FI" sz="2000" kern="0" dirty="0">
                <a:latin typeface="Calibri" panose="020F0502020204030204" pitchFamily="34" charset="0"/>
                <a:ea typeface="Calibri" panose="020F0502020204030204" pitchFamily="34" charset="0"/>
                <a:cs typeface="Times New Roman" panose="02020603050405020304" pitchFamily="18" charset="0"/>
              </a:rPr>
              <a:t>. Määttä sukuhaarat</a:t>
            </a:r>
          </a:p>
          <a:p>
            <a:pPr>
              <a:lnSpc>
                <a:spcPct val="100000"/>
              </a:lnSpc>
              <a:spcBef>
                <a:spcPts val="0"/>
              </a:spcBef>
              <a:buFont typeface="Courier New" panose="02070309020205020404" pitchFamily="49" charset="0"/>
              <a:buChar char="o"/>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Raudun Simo Määttänen</a:t>
            </a:r>
          </a:p>
          <a:p>
            <a:pPr>
              <a:lnSpc>
                <a:spcPct val="100000"/>
              </a:lnSpc>
              <a:spcBef>
                <a:spcPts val="0"/>
              </a:spcBef>
              <a:buFont typeface="Courier New" panose="02070309020205020404" pitchFamily="49" charset="0"/>
              <a:buChar char="o"/>
            </a:pPr>
            <a:r>
              <a:rPr lang="fi-FI" sz="2000" kern="0" dirty="0">
                <a:latin typeface="Calibri" panose="020F0502020204030204" pitchFamily="34" charset="0"/>
                <a:ea typeface="Calibri" panose="020F0502020204030204" pitchFamily="34" charset="0"/>
                <a:cs typeface="Times New Roman" panose="02020603050405020304" pitchFamily="18" charset="0"/>
              </a:rPr>
              <a:t>Tuupovaaran Simo ja Tuomas Määttäsen sukuhaarat</a:t>
            </a:r>
          </a:p>
          <a:p>
            <a:pPr>
              <a:lnSpc>
                <a:spcPct val="100000"/>
              </a:lnSpc>
              <a:spcBef>
                <a:spcPts val="0"/>
              </a:spcBef>
              <a:buFont typeface="Courier New" panose="02070309020205020404" pitchFamily="49" charset="0"/>
              <a:buChar char="o"/>
            </a:pPr>
            <a:endParaRPr lang="fi-FI" sz="2000" kern="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N-ZS10792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jälkeläishaplon</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N-FTD51348 ovat saaneet Pielisen Antti Määtän jälkeläiset</a:t>
            </a:r>
          </a:p>
          <a:p>
            <a:pPr>
              <a:lnSpc>
                <a:spcPct val="100000"/>
              </a:lnSpc>
              <a:spcBef>
                <a:spcPts val="0"/>
              </a:spcBef>
            </a:pPr>
            <a:endParaRPr lang="fi-FI" sz="2000" kern="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pPr>
            <a:r>
              <a:rPr lang="fi-FI" sz="2000" kern="0" dirty="0">
                <a:effectLst/>
                <a:latin typeface="Calibri" panose="020F0502020204030204" pitchFamily="34" charset="0"/>
                <a:ea typeface="Calibri" panose="020F0502020204030204" pitchFamily="34" charset="0"/>
                <a:cs typeface="Times New Roman" panose="02020603050405020304" pitchFamily="18" charset="0"/>
              </a:rPr>
              <a:t>N-ZS10792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jälkeläishaplon</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N-FTC70410 on saanut Kuusamon Tapani </a:t>
            </a:r>
            <a:r>
              <a:rPr lang="fi-FI" sz="2000" kern="0" dirty="0" err="1">
                <a:effectLst/>
                <a:latin typeface="Calibri" panose="020F0502020204030204" pitchFamily="34" charset="0"/>
                <a:ea typeface="Calibri" panose="020F0502020204030204" pitchFamily="34" charset="0"/>
                <a:cs typeface="Times New Roman" panose="02020603050405020304" pitchFamily="18" charset="0"/>
              </a:rPr>
              <a:t>Simonp</a:t>
            </a:r>
            <a:r>
              <a:rPr lang="fi-FI" sz="2000" kern="0" dirty="0">
                <a:effectLst/>
                <a:latin typeface="Calibri" panose="020F0502020204030204" pitchFamily="34" charset="0"/>
                <a:ea typeface="Calibri" panose="020F0502020204030204" pitchFamily="34" charset="0"/>
                <a:cs typeface="Times New Roman" panose="02020603050405020304" pitchFamily="18" charset="0"/>
              </a:rPr>
              <a:t>. Määtän sukuhaara</a:t>
            </a: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957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9" name="Kuva 8">
            <a:extLst>
              <a:ext uri="{FF2B5EF4-FFF2-40B4-BE49-F238E27FC236}">
                <a16:creationId xmlns:a16="http://schemas.microsoft.com/office/drawing/2014/main" id="{8BD9DFB8-69E9-13E7-BEF6-F6F95619F192}"/>
              </a:ext>
            </a:extLst>
          </p:cNvPr>
          <p:cNvPicPr>
            <a:picLocks noChangeAspect="1"/>
          </p:cNvPicPr>
          <p:nvPr/>
        </p:nvPicPr>
        <p:blipFill>
          <a:blip r:embed="rId2"/>
          <a:stretch>
            <a:fillRect/>
          </a:stretch>
        </p:blipFill>
        <p:spPr>
          <a:xfrm>
            <a:off x="1416000" y="251566"/>
            <a:ext cx="9360000" cy="6354868"/>
          </a:xfrm>
          <a:prstGeom prst="rect">
            <a:avLst/>
          </a:prstGeom>
        </p:spPr>
      </p:pic>
    </p:spTree>
    <p:extLst>
      <p:ext uri="{BB962C8B-B14F-4D97-AF65-F5344CB8AC3E}">
        <p14:creationId xmlns:p14="http://schemas.microsoft.com/office/powerpoint/2010/main" val="1909133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Tekstiruutu 2">
            <a:extLst>
              <a:ext uri="{FF2B5EF4-FFF2-40B4-BE49-F238E27FC236}">
                <a16:creationId xmlns:a16="http://schemas.microsoft.com/office/drawing/2014/main" id="{E4C57F7A-4657-4B06-48CC-89B880DB8E82}"/>
              </a:ext>
            </a:extLst>
          </p:cNvPr>
          <p:cNvSpPr txBox="1"/>
          <p:nvPr/>
        </p:nvSpPr>
        <p:spPr>
          <a:xfrm>
            <a:off x="6096000" y="381935"/>
            <a:ext cx="4986955" cy="5974415"/>
          </a:xfrm>
          <a:prstGeom prst="rect">
            <a:avLst/>
          </a:prstGeom>
        </p:spPr>
        <p:txBody>
          <a:bodyPr vert="horz" lIns="91440" tIns="45720" rIns="91440" bIns="45720" rtlCol="0" anchor="ctr">
            <a:normAutofit/>
          </a:bodyPr>
          <a:lstStyle/>
          <a:p>
            <a:pPr indent="-228600" algn="ctr">
              <a:lnSpc>
                <a:spcPct val="90000"/>
              </a:lnSpc>
              <a:spcAft>
                <a:spcPts val="600"/>
              </a:spcAft>
              <a:buFont typeface="Arial" panose="020B0604020202020204" pitchFamily="34" charset="0"/>
              <a:buChar char="•"/>
            </a:pPr>
            <a:endParaRPr lang="en-US" b="1" dirty="0">
              <a:effectLst/>
            </a:endParaRPr>
          </a:p>
          <a:p>
            <a:pPr indent="-228600" algn="ctr">
              <a:lnSpc>
                <a:spcPct val="90000"/>
              </a:lnSpc>
              <a:spcAft>
                <a:spcPts val="600"/>
              </a:spcAft>
              <a:buFont typeface="Arial" panose="020B0604020202020204" pitchFamily="34" charset="0"/>
              <a:buChar char="•"/>
            </a:pPr>
            <a:endParaRPr lang="en-US" b="1" dirty="0">
              <a:effectLst/>
            </a:endParaRPr>
          </a:p>
          <a:p>
            <a:pPr indent="-228600" algn="ctr">
              <a:lnSpc>
                <a:spcPct val="90000"/>
              </a:lnSpc>
              <a:spcAft>
                <a:spcPts val="600"/>
              </a:spcAft>
              <a:buFont typeface="Arial" panose="020B0604020202020204" pitchFamily="34" charset="0"/>
              <a:buChar char="•"/>
            </a:pPr>
            <a:endParaRPr lang="en-US" b="1" dirty="0"/>
          </a:p>
          <a:p>
            <a:pPr algn="ctr">
              <a:lnSpc>
                <a:spcPct val="90000"/>
              </a:lnSpc>
              <a:spcAft>
                <a:spcPts val="600"/>
              </a:spcAft>
            </a:pPr>
            <a:r>
              <a:rPr lang="en-US" b="1" dirty="0" err="1">
                <a:effectLst/>
              </a:rPr>
              <a:t>Määttästen</a:t>
            </a:r>
            <a:r>
              <a:rPr lang="en-US" b="1" dirty="0">
                <a:effectLst/>
              </a:rPr>
              <a:t> ja </a:t>
            </a:r>
            <a:r>
              <a:rPr lang="en-US" b="1" dirty="0" err="1">
                <a:effectLst/>
              </a:rPr>
              <a:t>Määttien</a:t>
            </a:r>
            <a:r>
              <a:rPr lang="en-US" b="1" dirty="0">
                <a:effectLst/>
              </a:rPr>
              <a:t> </a:t>
            </a:r>
            <a:r>
              <a:rPr lang="en-US" b="1" dirty="0" err="1">
                <a:effectLst/>
              </a:rPr>
              <a:t>sukulaisuuskysymys</a:t>
            </a:r>
            <a:r>
              <a:rPr lang="en-US" b="1" dirty="0">
                <a:effectLst/>
              </a:rPr>
              <a:t> on </a:t>
            </a:r>
            <a:r>
              <a:rPr lang="en-US" b="1" dirty="0" err="1">
                <a:effectLst/>
              </a:rPr>
              <a:t>vielä</a:t>
            </a:r>
            <a:r>
              <a:rPr lang="en-US" b="1" dirty="0">
                <a:effectLst/>
              </a:rPr>
              <a:t> </a:t>
            </a:r>
            <a:r>
              <a:rPr lang="en-US" b="1" dirty="0" err="1">
                <a:effectLst/>
              </a:rPr>
              <a:t>ratkaisua</a:t>
            </a:r>
            <a:r>
              <a:rPr lang="en-US" b="1" dirty="0">
                <a:effectLst/>
              </a:rPr>
              <a:t> </a:t>
            </a:r>
            <a:r>
              <a:rPr lang="en-US" b="1" dirty="0" err="1">
                <a:effectLst/>
              </a:rPr>
              <a:t>vailla</a:t>
            </a:r>
            <a:r>
              <a:rPr lang="en-US" b="1" dirty="0">
                <a:effectLst/>
              </a:rPr>
              <a:t> – </a:t>
            </a:r>
            <a:r>
              <a:rPr lang="en-US" b="1" dirty="0" err="1">
                <a:effectLst/>
              </a:rPr>
              <a:t>jääkö</a:t>
            </a:r>
            <a:r>
              <a:rPr lang="en-US" b="1" dirty="0">
                <a:effectLst/>
              </a:rPr>
              <a:t> se </a:t>
            </a:r>
            <a:r>
              <a:rPr lang="en-US" b="1" dirty="0" err="1">
                <a:effectLst/>
              </a:rPr>
              <a:t>arvoitukseksi</a:t>
            </a:r>
            <a:r>
              <a:rPr lang="en-US" b="1" dirty="0">
                <a:effectLst/>
              </a:rPr>
              <a:t>?</a:t>
            </a:r>
            <a:endParaRPr lang="en-US" b="1" dirty="0"/>
          </a:p>
          <a:p>
            <a:pPr indent="-228600" algn="ctr">
              <a:lnSpc>
                <a:spcPct val="90000"/>
              </a:lnSpc>
              <a:spcAft>
                <a:spcPts val="600"/>
              </a:spcAft>
              <a:buFont typeface="Arial" panose="020B0604020202020204" pitchFamily="34" charset="0"/>
              <a:buChar char="•"/>
            </a:pPr>
            <a:endParaRPr lang="en-US" b="1" dirty="0">
              <a:effectLst/>
            </a:endParaRPr>
          </a:p>
          <a:p>
            <a:pPr algn="ctr">
              <a:lnSpc>
                <a:spcPct val="90000"/>
              </a:lnSpc>
              <a:spcAft>
                <a:spcPts val="600"/>
              </a:spcAft>
            </a:pPr>
            <a:r>
              <a:rPr lang="en-US" b="1" dirty="0" err="1"/>
              <a:t>Molempien</a:t>
            </a:r>
            <a:r>
              <a:rPr lang="en-US" b="1" dirty="0"/>
              <a:t> </a:t>
            </a:r>
            <a:r>
              <a:rPr lang="en-US" b="1" dirty="0" err="1"/>
              <a:t>sukuhaarojen</a:t>
            </a:r>
            <a:r>
              <a:rPr lang="en-US" b="1" dirty="0"/>
              <a:t> </a:t>
            </a:r>
            <a:r>
              <a:rPr lang="en-US" b="1" dirty="0" err="1">
                <a:effectLst/>
              </a:rPr>
              <a:t>asutushistoriassa</a:t>
            </a:r>
            <a:r>
              <a:rPr lang="en-US" b="1" dirty="0">
                <a:effectLst/>
              </a:rPr>
              <a:t> </a:t>
            </a:r>
            <a:r>
              <a:rPr lang="en-US" b="1" dirty="0" err="1">
                <a:effectLst/>
              </a:rPr>
              <a:t>riittää</a:t>
            </a:r>
            <a:r>
              <a:rPr lang="en-US" b="1" dirty="0">
                <a:effectLst/>
              </a:rPr>
              <a:t> </a:t>
            </a:r>
            <a:r>
              <a:rPr lang="en-US" b="1" dirty="0" err="1">
                <a:effectLst/>
              </a:rPr>
              <a:t>vielä</a:t>
            </a:r>
            <a:r>
              <a:rPr lang="en-US" b="1" dirty="0">
                <a:effectLst/>
              </a:rPr>
              <a:t> </a:t>
            </a:r>
            <a:r>
              <a:rPr lang="en-US" b="1" dirty="0" err="1">
                <a:effectLst/>
              </a:rPr>
              <a:t>tutkittavaa</a:t>
            </a:r>
            <a:r>
              <a:rPr lang="en-US" b="1" dirty="0">
                <a:effectLst/>
              </a:rPr>
              <a:t>.</a:t>
            </a:r>
          </a:p>
          <a:p>
            <a:pPr indent="-228600" algn="ctr">
              <a:lnSpc>
                <a:spcPct val="90000"/>
              </a:lnSpc>
              <a:spcAft>
                <a:spcPts val="600"/>
              </a:spcAft>
              <a:buFont typeface="Arial" panose="020B0604020202020204" pitchFamily="34" charset="0"/>
              <a:buChar char="•"/>
            </a:pPr>
            <a:endParaRPr lang="en-US" b="1" dirty="0"/>
          </a:p>
          <a:p>
            <a:pPr marL="57150" indent="-285750" algn="ctr">
              <a:lnSpc>
                <a:spcPct val="90000"/>
              </a:lnSpc>
              <a:spcAft>
                <a:spcPts val="600"/>
              </a:spcAft>
              <a:buFont typeface="Wingdings" panose="05000000000000000000" pitchFamily="2" charset="2"/>
              <a:buChar char="v"/>
            </a:pPr>
            <a:r>
              <a:rPr lang="en-US" b="1" dirty="0" err="1"/>
              <a:t>Isälinjan</a:t>
            </a:r>
            <a:r>
              <a:rPr lang="en-US" b="1" dirty="0"/>
              <a:t> Y-DNA </a:t>
            </a:r>
            <a:r>
              <a:rPr lang="en-US" b="1" dirty="0" err="1"/>
              <a:t>testejä</a:t>
            </a:r>
            <a:r>
              <a:rPr lang="en-US" b="1" dirty="0"/>
              <a:t> </a:t>
            </a:r>
            <a:r>
              <a:rPr lang="en-US" b="1" dirty="0" err="1"/>
              <a:t>tulisi</a:t>
            </a:r>
            <a:r>
              <a:rPr lang="en-US" b="1" dirty="0"/>
              <a:t> </a:t>
            </a:r>
            <a:r>
              <a:rPr lang="en-US" b="1" dirty="0" err="1"/>
              <a:t>tehdä</a:t>
            </a:r>
            <a:r>
              <a:rPr lang="en-US" b="1" dirty="0"/>
              <a:t> </a:t>
            </a:r>
            <a:r>
              <a:rPr lang="en-US" b="1" dirty="0" err="1"/>
              <a:t>lisää</a:t>
            </a:r>
            <a:r>
              <a:rPr lang="en-US" b="1" dirty="0"/>
              <a:t> jo </a:t>
            </a:r>
            <a:r>
              <a:rPr lang="en-US" b="1" dirty="0" err="1"/>
              <a:t>testatuista</a:t>
            </a:r>
            <a:r>
              <a:rPr lang="en-US" b="1" dirty="0"/>
              <a:t> Määttä-</a:t>
            </a:r>
            <a:r>
              <a:rPr lang="en-US" b="1" dirty="0" err="1"/>
              <a:t>sukuhaaroista</a:t>
            </a:r>
            <a:endParaRPr lang="en-US" b="1" dirty="0"/>
          </a:p>
          <a:p>
            <a:pPr marL="57150" indent="-285750" algn="ctr">
              <a:lnSpc>
                <a:spcPct val="90000"/>
              </a:lnSpc>
              <a:spcAft>
                <a:spcPts val="600"/>
              </a:spcAft>
              <a:buFont typeface="Wingdings" panose="05000000000000000000" pitchFamily="2" charset="2"/>
              <a:buChar char="v"/>
            </a:pPr>
            <a:endParaRPr lang="en-US" b="1" dirty="0"/>
          </a:p>
          <a:p>
            <a:pPr marL="57150" indent="-285750" algn="ctr">
              <a:lnSpc>
                <a:spcPct val="90000"/>
              </a:lnSpc>
              <a:spcAft>
                <a:spcPts val="600"/>
              </a:spcAft>
              <a:buFont typeface="Wingdings" panose="05000000000000000000" pitchFamily="2" charset="2"/>
              <a:buChar char="v"/>
            </a:pPr>
            <a:r>
              <a:rPr lang="en-US" b="1" dirty="0" err="1"/>
              <a:t>Testaukseen</a:t>
            </a:r>
            <a:r>
              <a:rPr lang="en-US" b="1" dirty="0"/>
              <a:t> </a:t>
            </a:r>
            <a:r>
              <a:rPr lang="en-US" b="1" dirty="0" err="1"/>
              <a:t>tavoiteltavia</a:t>
            </a:r>
            <a:r>
              <a:rPr lang="en-US" b="1" dirty="0"/>
              <a:t> </a:t>
            </a:r>
            <a:r>
              <a:rPr lang="en-US" b="1" dirty="0" err="1"/>
              <a:t>sukuhaaroja</a:t>
            </a:r>
            <a:r>
              <a:rPr lang="en-US" b="1" dirty="0"/>
              <a:t>:</a:t>
            </a:r>
          </a:p>
          <a:p>
            <a:pPr indent="-228600" algn="ctr">
              <a:lnSpc>
                <a:spcPct val="90000"/>
              </a:lnSpc>
              <a:spcAft>
                <a:spcPts val="600"/>
              </a:spcAft>
              <a:buFont typeface="Arial" panose="020B0604020202020204" pitchFamily="34" charset="0"/>
              <a:buChar char="•"/>
            </a:pPr>
            <a:r>
              <a:rPr lang="en-US" b="1" dirty="0" err="1">
                <a:effectLst/>
              </a:rPr>
              <a:t>Pohjanmaan</a:t>
            </a:r>
            <a:r>
              <a:rPr lang="en-US" b="1" dirty="0">
                <a:effectLst/>
              </a:rPr>
              <a:t> </a:t>
            </a:r>
            <a:r>
              <a:rPr lang="en-US" b="1" dirty="0" err="1">
                <a:effectLst/>
              </a:rPr>
              <a:t>vanhat</a:t>
            </a:r>
            <a:r>
              <a:rPr lang="en-US" b="1" dirty="0">
                <a:effectLst/>
              </a:rPr>
              <a:t> </a:t>
            </a:r>
            <a:r>
              <a:rPr lang="en-US" b="1" dirty="0" err="1">
                <a:effectLst/>
              </a:rPr>
              <a:t>Määtät</a:t>
            </a:r>
            <a:endParaRPr lang="en-US" b="1" dirty="0">
              <a:effectLst/>
            </a:endParaRPr>
          </a:p>
          <a:p>
            <a:pPr indent="-228600" algn="ctr">
              <a:lnSpc>
                <a:spcPct val="90000"/>
              </a:lnSpc>
              <a:spcAft>
                <a:spcPts val="600"/>
              </a:spcAft>
              <a:buFont typeface="Arial" panose="020B0604020202020204" pitchFamily="34" charset="0"/>
              <a:buChar char="•"/>
            </a:pPr>
            <a:r>
              <a:rPr lang="en-US" b="1" dirty="0" err="1"/>
              <a:t>Perä-Pohjolan</a:t>
            </a:r>
            <a:r>
              <a:rPr lang="en-US" b="1" dirty="0"/>
              <a:t> </a:t>
            </a:r>
            <a:r>
              <a:rPr lang="en-US" b="1" dirty="0" err="1"/>
              <a:t>Määtät</a:t>
            </a:r>
            <a:endParaRPr lang="en-US" b="1" dirty="0">
              <a:effectLst/>
            </a:endParaRPr>
          </a:p>
          <a:p>
            <a:pPr indent="-228600" algn="ctr">
              <a:lnSpc>
                <a:spcPct val="90000"/>
              </a:lnSpc>
              <a:spcAft>
                <a:spcPts val="600"/>
              </a:spcAft>
              <a:buFont typeface="Arial" panose="020B0604020202020204" pitchFamily="34" charset="0"/>
              <a:buChar char="•"/>
            </a:pPr>
            <a:endParaRPr lang="en-US" b="1" dirty="0">
              <a:effectLst/>
            </a:endParaRPr>
          </a:p>
          <a:p>
            <a:pPr>
              <a:lnSpc>
                <a:spcPct val="90000"/>
              </a:lnSpc>
              <a:spcAft>
                <a:spcPts val="600"/>
              </a:spcAft>
            </a:pPr>
            <a:endParaRPr lang="en-US" b="1" dirty="0"/>
          </a:p>
          <a:p>
            <a:pPr indent="-228600">
              <a:lnSpc>
                <a:spcPct val="90000"/>
              </a:lnSpc>
              <a:spcAft>
                <a:spcPts val="600"/>
              </a:spcAft>
              <a:buFont typeface="Arial" panose="020B0604020202020204" pitchFamily="34" charset="0"/>
              <a:buChar char="•"/>
            </a:pPr>
            <a:endParaRPr lang="en-US" b="1" dirty="0"/>
          </a:p>
          <a:p>
            <a:pPr algn="ctr">
              <a:lnSpc>
                <a:spcPct val="90000"/>
              </a:lnSpc>
              <a:spcAft>
                <a:spcPts val="600"/>
              </a:spcAft>
            </a:pPr>
            <a:endParaRPr lang="en-US" b="1" dirty="0"/>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
        <p:nvSpPr>
          <p:cNvPr id="4" name="Tekstiruutu 3">
            <a:extLst>
              <a:ext uri="{FF2B5EF4-FFF2-40B4-BE49-F238E27FC236}">
                <a16:creationId xmlns:a16="http://schemas.microsoft.com/office/drawing/2014/main" id="{4873B4F1-C07A-CCF5-187F-263CA33F4B11}"/>
              </a:ext>
            </a:extLst>
          </p:cNvPr>
          <p:cNvSpPr txBox="1"/>
          <p:nvPr/>
        </p:nvSpPr>
        <p:spPr>
          <a:xfrm>
            <a:off x="613892" y="2037183"/>
            <a:ext cx="4630966" cy="2123658"/>
          </a:xfrm>
          <a:prstGeom prst="rect">
            <a:avLst/>
          </a:prstGeom>
          <a:noFill/>
        </p:spPr>
        <p:txBody>
          <a:bodyPr wrap="square">
            <a:spAutoFit/>
          </a:bodyPr>
          <a:lstStyle/>
          <a:p>
            <a:pPr algn="ctr"/>
            <a:r>
              <a:rPr kumimoji="0" lang="fi-FI" sz="4400" b="1" i="0" u="none" strike="noStrike" kern="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Times New Roman" panose="02020603050405020304" pitchFamily="18" charset="0"/>
              </a:rPr>
              <a:t>Selviteltäviä sukukysymyksiä on vielä!</a:t>
            </a:r>
            <a:endParaRPr lang="fi-FI" dirty="0"/>
          </a:p>
        </p:txBody>
      </p:sp>
    </p:spTree>
    <p:extLst>
      <p:ext uri="{BB962C8B-B14F-4D97-AF65-F5344CB8AC3E}">
        <p14:creationId xmlns:p14="http://schemas.microsoft.com/office/powerpoint/2010/main" val="12204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tsikko 7">
            <a:extLst>
              <a:ext uri="{FF2B5EF4-FFF2-40B4-BE49-F238E27FC236}">
                <a16:creationId xmlns:a16="http://schemas.microsoft.com/office/drawing/2014/main" id="{BFE32E85-20C2-663A-E594-AAE171204E64}"/>
              </a:ext>
            </a:extLst>
          </p:cNvPr>
          <p:cNvSpPr>
            <a:spLocks noGrp="1"/>
          </p:cNvSpPr>
          <p:nvPr>
            <p:ph type="title"/>
          </p:nvPr>
        </p:nvSpPr>
        <p:spPr>
          <a:xfrm>
            <a:off x="1188069" y="381935"/>
            <a:ext cx="4008583" cy="5974414"/>
          </a:xfrm>
        </p:spPr>
        <p:txBody>
          <a:bodyPr anchor="ctr">
            <a:normAutofit/>
          </a:bodyPr>
          <a:lstStyle/>
          <a:p>
            <a:pPr algn="ctr">
              <a:spcBef>
                <a:spcPts val="600"/>
              </a:spcBef>
            </a:pP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Joku on aina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liikkeellä</a:t>
            </a:r>
            <a:endParaRPr lang="fi-FI" sz="4400" dirty="0">
              <a:solidFill>
                <a:schemeClr val="bg1"/>
              </a:solidFill>
            </a:endParaRPr>
          </a:p>
        </p:txBody>
      </p:sp>
      <p:sp>
        <p:nvSpPr>
          <p:cNvPr id="4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5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5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9" name="Sisällön paikkamerkki 8">
            <a:extLst>
              <a:ext uri="{FF2B5EF4-FFF2-40B4-BE49-F238E27FC236}">
                <a16:creationId xmlns:a16="http://schemas.microsoft.com/office/drawing/2014/main" id="{381A6230-5EFE-E782-8072-E18087F1541D}"/>
              </a:ext>
            </a:extLst>
          </p:cNvPr>
          <p:cNvSpPr>
            <a:spLocks noGrp="1"/>
          </p:cNvSpPr>
          <p:nvPr>
            <p:ph idx="1"/>
          </p:nvPr>
        </p:nvSpPr>
        <p:spPr>
          <a:xfrm>
            <a:off x="6096000" y="381935"/>
            <a:ext cx="4986955" cy="5974415"/>
          </a:xfrm>
        </p:spPr>
        <p:txBody>
          <a:bodyPr anchor="ctr">
            <a:normAutofit/>
          </a:bodyPr>
          <a:lstStyle/>
          <a:p>
            <a:pPr marL="342900" lvl="0" indent="-342900">
              <a:spcAft>
                <a:spcPts val="800"/>
              </a:spcAft>
              <a:buFont typeface="Arial" panose="020B0604020202020204" pitchFamily="34" charset="0"/>
              <a:buChar char="•"/>
              <a:tabLst>
                <a:tab pos="457200" algn="l"/>
              </a:tabLst>
            </a:pPr>
            <a:r>
              <a:rPr lang="fi-FI" sz="1800" dirty="0">
                <a:effectLst/>
                <a:latin typeface="Calibri" panose="020F0502020204030204" pitchFamily="34" charset="0"/>
                <a:ea typeface="Calibri" panose="020F0502020204030204" pitchFamily="34" charset="0"/>
                <a:cs typeface="Times New Roman" panose="02020603050405020304" pitchFamily="18" charset="0"/>
              </a:rPr>
              <a:t>Karjalaisten erä- ja kauppareitit ulottuivat Pohjanlahdelle ja Vienanmerelle asti. Karjalan suunnalta verotettiin samalla lappalaisia, kveenejä </a:t>
            </a:r>
            <a:r>
              <a:rPr lang="fi-FI" sz="1800" i="1" dirty="0">
                <a:effectLst/>
                <a:latin typeface="Calibri" panose="020F0502020204030204" pitchFamily="34" charset="0"/>
                <a:ea typeface="Calibri" panose="020F0502020204030204" pitchFamily="34" charset="0"/>
                <a:cs typeface="Times New Roman" panose="02020603050405020304" pitchFamily="18" charset="0"/>
              </a:rPr>
              <a:t>(kainuulaisia</a:t>
            </a:r>
            <a:r>
              <a:rPr lang="fi-FI" sz="1800" i="1" dirty="0">
                <a:latin typeface="Calibri" panose="020F0502020204030204" pitchFamily="34" charset="0"/>
                <a:ea typeface="Calibri" panose="020F0502020204030204" pitchFamily="34" charset="0"/>
                <a:cs typeface="Times New Roman" panose="02020603050405020304" pitchFamily="18" charset="0"/>
              </a:rPr>
              <a:t>)</a:t>
            </a:r>
            <a:r>
              <a:rPr lang="fi-FI" sz="1800" dirty="0">
                <a:effectLst/>
                <a:latin typeface="Calibri" panose="020F0502020204030204" pitchFamily="34" charset="0"/>
                <a:ea typeface="Calibri" panose="020F0502020204030204" pitchFamily="34" charset="0"/>
                <a:cs typeface="Times New Roman" panose="02020603050405020304" pitchFamily="18" charset="0"/>
              </a:rPr>
              <a:t> sekä myös Jäämeren rannalla asuneita norjalaisia.</a:t>
            </a:r>
          </a:p>
          <a:p>
            <a:pPr marL="342900" indent="-342900">
              <a:spcAft>
                <a:spcPts val="800"/>
              </a:spcAft>
              <a:tabLst>
                <a:tab pos="457200" algn="l"/>
              </a:tabLs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Novgorodin ja Ruotsin käymä pitkä kamppailu ”Suomesta” päättyi Pähkinäsaaren rauhaan vuonna 1323. Tämä raja jakaa suomalaisia sekä geneettisesti että kulttuurisesti vielä tänäkin päivänä. Itäsuomalaisten perimä poikkeaa länsisuomalaisista enemmän kuin brittien pohjoissaksalaisista.</a:t>
            </a:r>
          </a:p>
          <a:p>
            <a:pPr marL="342900" indent="-342900">
              <a:spcAft>
                <a:spcPts val="800"/>
              </a:spcAft>
              <a:tabLst>
                <a:tab pos="457200" algn="l"/>
              </a:tabLst>
            </a:pPr>
            <a:r>
              <a:rPr lang="fi-FI" sz="1800" dirty="0">
                <a:effectLst/>
                <a:latin typeface="Calibri" panose="020F0502020204030204" pitchFamily="34" charset="0"/>
                <a:ea typeface="Calibri" panose="020F0502020204030204" pitchFamily="34" charset="0"/>
                <a:cs typeface="Times New Roman" panose="02020603050405020304" pitchFamily="18" charset="0"/>
              </a:rPr>
              <a:t>Ruotsin kuninkaiden organisoimana pirkkalaiset ottivat haltuunsa Perämeren ja läntisen Lapin 1200-luvun lopulta lähtien. Ruotsin kruunun verotusoikeus alkoi alueella vuonna 1544 lopettaen pirkkalaiskauden 1600-luvun alkuun mennessä.</a:t>
            </a:r>
          </a:p>
          <a:p>
            <a:pPr marL="342900" indent="-342900">
              <a:spcAft>
                <a:spcPts val="800"/>
              </a:spcAft>
              <a:tabLst>
                <a:tab pos="457200" algn="l"/>
              </a:tabLst>
            </a:pPr>
            <a:r>
              <a:rPr lang="fi-FI" sz="1600" i="1" dirty="0">
                <a:effectLst/>
                <a:latin typeface="Calibri" panose="020F0502020204030204" pitchFamily="34" charset="0"/>
                <a:ea typeface="Calibri" panose="020F0502020204030204" pitchFamily="34" charset="0"/>
                <a:cs typeface="Times New Roman" panose="02020603050405020304" pitchFamily="18" charset="0"/>
              </a:rPr>
              <a:t>Lähde: Määttäset (2006) s.16, M. Huovila, 1992</a:t>
            </a:r>
          </a:p>
        </p:txBody>
      </p:sp>
      <p:cxnSp>
        <p:nvCxnSpPr>
          <p:cNvPr id="54" name="Straight Connector 5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17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1464F5D7-8824-F0A5-36F1-EB288EF44C0B}"/>
              </a:ext>
            </a:extLst>
          </p:cNvPr>
          <p:cNvSpPr>
            <a:spLocks noGrp="1"/>
          </p:cNvSpPr>
          <p:nvPr>
            <p:ph type="title"/>
          </p:nvPr>
        </p:nvSpPr>
        <p:spPr>
          <a:xfrm>
            <a:off x="1188069" y="381935"/>
            <a:ext cx="4008583" cy="5974414"/>
          </a:xfrm>
        </p:spPr>
        <p:txBody>
          <a:bodyPr anchor="ctr">
            <a:normAutofit/>
          </a:bodyPr>
          <a:lstStyle/>
          <a:p>
            <a:pPr algn="ctr"/>
            <a:r>
              <a:rPr lang="fi-FI" sz="44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Määttien ja Määttästen – </a:t>
            </a:r>
            <a:r>
              <a:rPr lang="fi-FI" sz="4000" b="1" kern="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suvuista on tehty useita sukukirjoja</a:t>
            </a:r>
            <a:endParaRPr lang="fi-FI" sz="4400" dirty="0">
              <a:solidFill>
                <a:schemeClr val="bg1"/>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Sisällön paikkamerkki 2">
            <a:extLst>
              <a:ext uri="{FF2B5EF4-FFF2-40B4-BE49-F238E27FC236}">
                <a16:creationId xmlns:a16="http://schemas.microsoft.com/office/drawing/2014/main" id="{35BCC652-61C5-13E8-3AD2-E6753B03AC03}"/>
              </a:ext>
            </a:extLst>
          </p:cNvPr>
          <p:cNvSpPr>
            <a:spLocks noGrp="1"/>
          </p:cNvSpPr>
          <p:nvPr>
            <p:ph idx="1"/>
          </p:nvPr>
        </p:nvSpPr>
        <p:spPr>
          <a:xfrm>
            <a:off x="6096000" y="381935"/>
            <a:ext cx="4986955" cy="5974415"/>
          </a:xfrm>
        </p:spPr>
        <p:txBody>
          <a:bodyPr anchor="ctr">
            <a:normAutofit/>
          </a:bodyPr>
          <a:lstStyle/>
          <a:p>
            <a:pPr>
              <a:spcAft>
                <a:spcPts val="800"/>
              </a:spcAft>
            </a:pPr>
            <a:r>
              <a:rPr lang="fi-FI" sz="1600" kern="0" dirty="0">
                <a:effectLst/>
                <a:latin typeface="Calibri" panose="020F0502020204030204" pitchFamily="34" charset="0"/>
                <a:ea typeface="Calibri" panose="020F0502020204030204" pitchFamily="34" charset="0"/>
                <a:cs typeface="Times New Roman" panose="02020603050405020304" pitchFamily="18" charset="0"/>
              </a:rPr>
              <a:t>Määttä-sukuja on selvitelty usealla eri suunnalla Suomessa ja perustettu sukuseuroja, jotka ovat julkaisseet ainakin yhdeksän sukukirjaa, joista on Kansalliskirjaston </a:t>
            </a:r>
            <a:r>
              <a:rPr lang="fi-FI" sz="1600" kern="0" dirty="0" err="1">
                <a:effectLst/>
                <a:latin typeface="Calibri" panose="020F0502020204030204" pitchFamily="34" charset="0"/>
                <a:ea typeface="Calibri" panose="020F0502020204030204" pitchFamily="34" charset="0"/>
                <a:cs typeface="Times New Roman" panose="02020603050405020304" pitchFamily="18" charset="0"/>
              </a:rPr>
              <a:t>Fennica-</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 tietokannassa mainittuna kuusi: </a:t>
            </a:r>
            <a:r>
              <a:rPr lang="fi-FI" sz="1600" u="sng" kern="0" dirty="0">
                <a:effectLst/>
                <a:latin typeface="Calibri" panose="020F0502020204030204" pitchFamily="34" charset="0"/>
                <a:ea typeface="Calibri" panose="020F0502020204030204" pitchFamily="34" charset="0"/>
                <a:cs typeface="Times New Roman" panose="02020603050405020304" pitchFamily="18" charset="0"/>
                <a:hlinkClick r:id="rId2"/>
              </a:rPr>
              <a:t>LINKKI</a:t>
            </a:r>
            <a:endParaRPr lang="fi-FI" sz="16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i-FI" sz="1600" kern="0" dirty="0">
                <a:effectLst/>
                <a:latin typeface="Calibri" panose="020F0502020204030204" pitchFamily="34" charset="0"/>
                <a:ea typeface="Calibri" panose="020F0502020204030204" pitchFamily="34" charset="0"/>
                <a:cs typeface="Times New Roman" panose="02020603050405020304" pitchFamily="18" charset="0"/>
              </a:rPr>
              <a:t>Martti T. Määttäsen </a:t>
            </a:r>
            <a:r>
              <a:rPr lang="fi-FI" sz="1600" i="1" kern="0" dirty="0">
                <a:effectLst/>
                <a:latin typeface="Calibri" panose="020F0502020204030204" pitchFamily="34" charset="0"/>
                <a:ea typeface="Calibri" panose="020F0502020204030204" pitchFamily="34" charset="0"/>
                <a:cs typeface="Times New Roman" panose="02020603050405020304" pitchFamily="18" charset="0"/>
              </a:rPr>
              <a:t>(Määttästen sukuseura, Salo)</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 innostamana teetettiin 2000-luvun taitteen jälkeen Määttästen ja Määttä sukujen joukoissa useita isälinjaisia alkuvaiheen Y-DNA markkeritestejä (Y-12, Y-25 ja Y-35).</a:t>
            </a:r>
          </a:p>
          <a:p>
            <a:pPr>
              <a:spcAft>
                <a:spcPts val="800"/>
              </a:spcAft>
              <a:buFont typeface="Wingdings" panose="05000000000000000000" pitchFamily="2" charset="2"/>
              <a:buChar char="v"/>
            </a:pPr>
            <a:r>
              <a:rPr lang="fi-FI" sz="1600" kern="0" dirty="0" err="1">
                <a:effectLst/>
                <a:latin typeface="Calibri" panose="020F0502020204030204" pitchFamily="34" charset="0"/>
                <a:ea typeface="Calibri" panose="020F0502020204030204" pitchFamily="34" charset="0"/>
                <a:cs typeface="Times New Roman" panose="02020603050405020304" pitchFamily="18" charset="0"/>
              </a:rPr>
              <a:t>Muolaan</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 Määttästen talot asuttivat vävylinjan Kalloin/Määttäset, joiden jälkeläiset kuuluvat </a:t>
            </a:r>
            <a:r>
              <a:rPr lang="fi-FI" sz="1600" b="1" kern="0" dirty="0">
                <a:effectLst/>
                <a:latin typeface="Calibri" panose="020F0502020204030204" pitchFamily="34" charset="0"/>
                <a:ea typeface="Calibri" panose="020F0502020204030204" pitchFamily="34" charset="0"/>
                <a:cs typeface="Times New Roman" panose="02020603050405020304" pitchFamily="18" charset="0"/>
              </a:rPr>
              <a:t>I</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a:t>
            </a:r>
            <a:r>
              <a:rPr lang="fi-FI" sz="1600" kern="0" dirty="0" err="1">
                <a:effectLst/>
                <a:latin typeface="Calibri" panose="020F0502020204030204" pitchFamily="34" charset="0"/>
                <a:ea typeface="Calibri" panose="020F0502020204030204" pitchFamily="34" charset="0"/>
                <a:cs typeface="Times New Roman" panose="02020603050405020304" pitchFamily="18" charset="0"/>
              </a:rPr>
              <a:t>haploryhmään</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800"/>
              </a:spcAft>
              <a:buFont typeface="Wingdings" panose="05000000000000000000" pitchFamily="2" charset="2"/>
              <a:buChar char="v"/>
            </a:pPr>
            <a:r>
              <a:rPr lang="fi-FI" sz="1600" kern="0" dirty="0">
                <a:effectLst/>
                <a:latin typeface="Calibri" panose="020F0502020204030204" pitchFamily="34" charset="0"/>
                <a:ea typeface="Calibri" panose="020F0502020204030204" pitchFamily="34" charset="0"/>
                <a:cs typeface="Times New Roman" panose="02020603050405020304" pitchFamily="18" charset="0"/>
              </a:rPr>
              <a:t>Muut Määttänen-Määttä suvun suorat isälinjaiset sukuhaarat kuuluvat Suomen miesten yleisimpään </a:t>
            </a:r>
            <a:r>
              <a:rPr lang="fi-FI" sz="1600" b="1" kern="0" dirty="0">
                <a:effectLst/>
                <a:latin typeface="Calibri" panose="020F0502020204030204" pitchFamily="34" charset="0"/>
                <a:ea typeface="Calibri" panose="020F0502020204030204" pitchFamily="34" charset="0"/>
                <a:cs typeface="Times New Roman" panose="02020603050405020304" pitchFamily="18" charset="0"/>
              </a:rPr>
              <a:t>N</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a:t>
            </a:r>
            <a:r>
              <a:rPr lang="fi-FI" sz="1600" kern="0" dirty="0" err="1">
                <a:effectLst/>
                <a:latin typeface="Calibri" panose="020F0502020204030204" pitchFamily="34" charset="0"/>
                <a:ea typeface="Calibri" panose="020F0502020204030204" pitchFamily="34" charset="0"/>
                <a:cs typeface="Times New Roman" panose="02020603050405020304" pitchFamily="18" charset="0"/>
              </a:rPr>
              <a:t>haploryhmään</a:t>
            </a:r>
            <a:r>
              <a:rPr lang="fi-FI" sz="1600" kern="0" dirty="0">
                <a:latin typeface="Calibri" panose="020F0502020204030204" pitchFamily="34" charset="0"/>
                <a:ea typeface="Calibri" panose="020F0502020204030204" pitchFamily="34" charset="0"/>
                <a:cs typeface="Times New Roman" panose="02020603050405020304" pitchFamily="18" charset="0"/>
              </a:rPr>
              <a:t>, johon noin </a:t>
            </a:r>
            <a:r>
              <a:rPr lang="fi-FI" sz="1600" kern="0" dirty="0">
                <a:effectLst/>
                <a:latin typeface="Calibri" panose="020F0502020204030204" pitchFamily="34" charset="0"/>
                <a:ea typeface="Calibri" panose="020F0502020204030204" pitchFamily="34" charset="0"/>
                <a:cs typeface="Times New Roman" panose="02020603050405020304" pitchFamily="18" charset="0"/>
              </a:rPr>
              <a:t>60% suomalaisista miehistä kuuluu.</a:t>
            </a: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599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tsikko 7">
            <a:extLst>
              <a:ext uri="{FF2B5EF4-FFF2-40B4-BE49-F238E27FC236}">
                <a16:creationId xmlns:a16="http://schemas.microsoft.com/office/drawing/2014/main" id="{BFE32E85-20C2-663A-E594-AAE171204E64}"/>
              </a:ext>
            </a:extLst>
          </p:cNvPr>
          <p:cNvSpPr>
            <a:spLocks noGrp="1"/>
          </p:cNvSpPr>
          <p:nvPr>
            <p:ph type="title"/>
          </p:nvPr>
        </p:nvSpPr>
        <p:spPr>
          <a:xfrm>
            <a:off x="1188069" y="381935"/>
            <a:ext cx="4008583" cy="5974414"/>
          </a:xfrm>
        </p:spPr>
        <p:txBody>
          <a:bodyPr anchor="ctr">
            <a:normAutofit/>
          </a:bodyPr>
          <a:lstStyle/>
          <a:p>
            <a:pPr algn="ctr">
              <a:spcBef>
                <a:spcPts val="600"/>
              </a:spcBef>
            </a:pPr>
            <a:r>
              <a:rPr lang="fi-FI"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Määttä </a:t>
            </a:r>
            <a:r>
              <a:rPr lang="fi-FI"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br>
              <a:rPr lang="fi-FI"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fi-FI" b="1" kern="1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Määttäin</a:t>
            </a:r>
            <a:br>
              <a:rPr lang="fi-FI"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fi-FI"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Kannaksella</a:t>
            </a:r>
            <a:br>
              <a:rPr lang="fi-FI"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fi-FI" b="1"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Muolaassa</a:t>
            </a:r>
            <a:endParaRPr lang="fi-FI" dirty="0">
              <a:solidFill>
                <a:schemeClr val="bg1"/>
              </a:solidFill>
            </a:endParaRPr>
          </a:p>
        </p:txBody>
      </p:sp>
      <p:sp>
        <p:nvSpPr>
          <p:cNvPr id="4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5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5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9" name="Sisällön paikkamerkki 8">
            <a:extLst>
              <a:ext uri="{FF2B5EF4-FFF2-40B4-BE49-F238E27FC236}">
                <a16:creationId xmlns:a16="http://schemas.microsoft.com/office/drawing/2014/main" id="{381A6230-5EFE-E782-8072-E18087F1541D}"/>
              </a:ext>
            </a:extLst>
          </p:cNvPr>
          <p:cNvSpPr>
            <a:spLocks noGrp="1"/>
          </p:cNvSpPr>
          <p:nvPr>
            <p:ph idx="1"/>
          </p:nvPr>
        </p:nvSpPr>
        <p:spPr>
          <a:xfrm>
            <a:off x="6096000" y="381935"/>
            <a:ext cx="4986955" cy="5974415"/>
          </a:xfrm>
        </p:spPr>
        <p:txBody>
          <a:bodyPr anchor="ctr">
            <a:normAutofit/>
          </a:bodyPr>
          <a:lstStyle/>
          <a:p>
            <a:pPr>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Ensimmäisissä säilyneissä veroasiakirjoissa 1500-luvun alkupuolelta Määttä/</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Määttäin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-sukunimisiä talollisia on Viipurin läänin lisäksi Savonlinnan ja Pohjanmaan lääneissä. Savonlinnan seudun Määttä/</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Määttäin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-nimiset henkilöt katoavat luetteloista – heidän on arveltu siirtyneen 1600-luvulla mm. Käkisalmen lääniin ja Inkerinmaalle.</a:t>
            </a:r>
          </a:p>
          <a:p>
            <a:pPr>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Kannaksen </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Muolaan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pitäjän Määttälän kylä on kirjoilla ensimmäisten maakirjojen aikaan 1540-luvulla. Vuonna 1571 Määttälässä maksoi veroa Heikki Kalloin, jonka otaksutaan olleen talon vävyn. Sukukunta otti käyttöönsä lopullisesti talonsa Määttänen nimen vuonna 1688. </a:t>
            </a:r>
            <a:r>
              <a:rPr lang="fi-FI" sz="1400" kern="100" dirty="0">
                <a:effectLst/>
                <a:latin typeface="Calibri" panose="020F0502020204030204" pitchFamily="34" charset="0"/>
                <a:ea typeface="Calibri" panose="020F0502020204030204" pitchFamily="34" charset="0"/>
                <a:cs typeface="Times New Roman" panose="02020603050405020304" pitchFamily="18" charset="0"/>
              </a:rPr>
              <a:t>Lähde: </a:t>
            </a:r>
            <a:r>
              <a:rPr lang="fi-FI" sz="1400" i="1" kern="100" dirty="0">
                <a:effectLst/>
                <a:latin typeface="Calibri" panose="020F0502020204030204" pitchFamily="34" charset="0"/>
                <a:ea typeface="Calibri" panose="020F0502020204030204" pitchFamily="34" charset="0"/>
                <a:cs typeface="Times New Roman" panose="02020603050405020304" pitchFamily="18" charset="0"/>
              </a:rPr>
              <a:t>Määttästen suvusta, toim. Määttänen M.T., 2006 ja 2010</a:t>
            </a:r>
          </a:p>
          <a:p>
            <a:pPr>
              <a:spcAft>
                <a:spcPts val="800"/>
              </a:spcAft>
            </a:pP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Muolaan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Määttäsen miessukulinjat kuuluvat </a:t>
            </a:r>
            <a:r>
              <a:rPr lang="fi-FI" sz="1800" b="1" kern="100" dirty="0">
                <a:effectLst/>
                <a:latin typeface="Calibri" panose="020F0502020204030204" pitchFamily="34" charset="0"/>
                <a:ea typeface="Calibri" panose="020F0502020204030204" pitchFamily="34" charset="0"/>
                <a:cs typeface="Times New Roman" panose="02020603050405020304" pitchFamily="18" charset="0"/>
              </a:rPr>
              <a:t>I-</a:t>
            </a:r>
            <a:r>
              <a:rPr lang="fi-FI" sz="1800" b="1" kern="100" dirty="0" err="1">
                <a:effectLst/>
                <a:latin typeface="Calibri" panose="020F0502020204030204" pitchFamily="34" charset="0"/>
                <a:ea typeface="Calibri" panose="020F0502020204030204" pitchFamily="34" charset="0"/>
                <a:cs typeface="Times New Roman" panose="02020603050405020304" pitchFamily="18" charset="0"/>
              </a:rPr>
              <a:t>haploryhmään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I-</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haplon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miehet ovat tulleet Suomeen lännestä asuttaen pääasiassa rannikkoseutuja Satakuntaa ja Pohjanmaata -  jokunen heistä siirtyi idemmäs Savoon ja edelleen Kannakselle asti.</a:t>
            </a:r>
          </a:p>
          <a:p>
            <a:pPr marL="342900" lvl="0" indent="-342900">
              <a:spcAft>
                <a:spcPts val="800"/>
              </a:spcAft>
              <a:buFont typeface="Arial" panose="020B0604020202020204" pitchFamily="34" charset="0"/>
              <a:buChar char="•"/>
              <a:tabLst>
                <a:tab pos="457200" algn="l"/>
              </a:tabLst>
            </a:pPr>
            <a:endParaRPr lang="fi-FI"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4" name="Straight Connector 5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306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tsikko 3">
            <a:extLst>
              <a:ext uri="{FF2B5EF4-FFF2-40B4-BE49-F238E27FC236}">
                <a16:creationId xmlns:a16="http://schemas.microsoft.com/office/drawing/2014/main" id="{64DC0A3B-7CFE-BDF1-CC1F-FE44C1D0ACC5}"/>
              </a:ext>
            </a:extLst>
          </p:cNvPr>
          <p:cNvSpPr>
            <a:spLocks noGrp="1"/>
          </p:cNvSpPr>
          <p:nvPr>
            <p:ph type="title"/>
          </p:nvPr>
        </p:nvSpPr>
        <p:spPr>
          <a:xfrm>
            <a:off x="1188069" y="381935"/>
            <a:ext cx="4008583" cy="5974414"/>
          </a:xfrm>
        </p:spPr>
        <p:txBody>
          <a:bodyPr anchor="ctr">
            <a:normAutofit/>
          </a:bodyPr>
          <a:lstStyle/>
          <a:p>
            <a:pPr algn="ct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Pohjanmaan</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Laitasaaren</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Määttäset</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Määtät</a:t>
            </a:r>
            <a:endParaRPr lang="fi-FI" sz="4400" dirty="0">
              <a:solidFill>
                <a:schemeClr val="bg1"/>
              </a:solidFill>
            </a:endParaRPr>
          </a:p>
        </p:txBody>
      </p:sp>
      <p:sp>
        <p:nvSpPr>
          <p:cNvPr id="4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4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4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72CE0361-9E7A-FD78-60C2-C090EC6B5A6B}"/>
              </a:ext>
            </a:extLst>
          </p:cNvPr>
          <p:cNvSpPr>
            <a:spLocks noGrp="1"/>
          </p:cNvSpPr>
          <p:nvPr>
            <p:ph idx="1"/>
          </p:nvPr>
        </p:nvSpPr>
        <p:spPr>
          <a:xfrm>
            <a:off x="6096000" y="381935"/>
            <a:ext cx="4986955" cy="5974415"/>
          </a:xfrm>
        </p:spPr>
        <p:txBody>
          <a:bodyPr anchor="ctr">
            <a:normAutofit/>
          </a:bodyPr>
          <a:lstStyle/>
          <a:p>
            <a:pPr>
              <a:spcAft>
                <a:spcPts val="800"/>
              </a:spcAft>
            </a:pP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Pohjanmaalla Määttä näkyy asiakirjoissa jo vuonna 1546, jolloin Laitasaareen </a:t>
            </a:r>
            <a:r>
              <a:rPr lang="fi-FI" sz="1700" i="1" kern="100" dirty="0">
                <a:effectLst/>
                <a:latin typeface="Calibri" panose="020F0502020204030204" pitchFamily="34" charset="0"/>
                <a:ea typeface="Calibri" panose="020F0502020204030204" pitchFamily="34" charset="0"/>
                <a:cs typeface="Times New Roman" panose="02020603050405020304" pitchFamily="18" charset="0"/>
              </a:rPr>
              <a:t>(Muhokselle)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tuli </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Simo </a:t>
            </a: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Määttäinen</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ilmeisesti Savon suunnalta. Poikansa </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Lauri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lienee jakanut isänsä kanssa tilan, jonka puolikkaalle asettui vuonna 1584 </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Lauri Pekanpoika</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700" i="1" kern="100" dirty="0">
                <a:effectLst/>
                <a:latin typeface="Calibri" panose="020F0502020204030204" pitchFamily="34" charset="0"/>
                <a:ea typeface="Calibri" panose="020F0502020204030204" pitchFamily="34" charset="0"/>
                <a:cs typeface="Times New Roman" panose="02020603050405020304" pitchFamily="18" charset="0"/>
              </a:rPr>
              <a:t>(sukulaisuus em. kanssa on epävarma)</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Kolmas Määttä</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Cauppi</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 eli Jaakko Laurinpoika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kirjattiin kymmenysluetteloon vuonna 1588.</a:t>
            </a:r>
          </a:p>
          <a:p>
            <a:pPr>
              <a:spcAft>
                <a:spcPts val="800"/>
              </a:spcAft>
            </a:pP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Pohjanmaata hävitettiin Vanhan vihan (1575-1595) eli </a:t>
            </a:r>
            <a:r>
              <a:rPr lang="fi-FI" sz="1700" kern="100" dirty="0" err="1">
                <a:effectLst/>
                <a:latin typeface="Calibri" panose="020F0502020204030204" pitchFamily="34" charset="0"/>
                <a:ea typeface="Calibri" panose="020F0502020204030204" pitchFamily="34" charset="0"/>
                <a:cs typeface="Times New Roman" panose="02020603050405020304" pitchFamily="18" charset="0"/>
              </a:rPr>
              <a:t>rappasotien</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 aikaan, jolloin Määtän tilat poltettiin, mutta </a:t>
            </a:r>
            <a:r>
              <a:rPr lang="fi-FI" sz="1700" kern="100" dirty="0" err="1">
                <a:effectLst/>
                <a:latin typeface="Calibri" panose="020F0502020204030204" pitchFamily="34" charset="0"/>
                <a:ea typeface="Calibri" panose="020F0502020204030204" pitchFamily="34" charset="0"/>
                <a:cs typeface="Times New Roman" panose="02020603050405020304" pitchFamily="18" charset="0"/>
              </a:rPr>
              <a:t>asujamisto</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 selvisi hävityksestä.</a:t>
            </a:r>
          </a:p>
          <a:p>
            <a:pPr>
              <a:spcAft>
                <a:spcPts val="800"/>
              </a:spcAft>
            </a:pP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Ennen isoavihaan Laitasaaressa oli seitsemän Määtän tilaa, joiden kaikkien asukkaat vaihtuivat isovihan jälkeen. Uudet asukkaat ottivat käyttöönsä myös Määttä-sukunimeä.</a:t>
            </a:r>
          </a:p>
          <a:p>
            <a:pPr>
              <a:spcAft>
                <a:spcPts val="800"/>
              </a:spcAft>
            </a:pPr>
            <a:r>
              <a:rPr lang="fi-FI" sz="1400" i="1" kern="100" dirty="0">
                <a:latin typeface="Calibri" panose="020F0502020204030204" pitchFamily="34" charset="0"/>
                <a:ea typeface="Calibri" panose="020F0502020204030204" pitchFamily="34" charset="0"/>
                <a:cs typeface="Times New Roman" panose="02020603050405020304" pitchFamily="18" charset="0"/>
              </a:rPr>
              <a:t>LÄHDE: Laitasaaren kylähistoriakirjat 1-3, Muhoksen Laitasaari-seura ry ja Vuotunki mielessäni, Kuusamon Määttä 500 vuoden sukuhistoria, M. Käkilehto 2021</a:t>
            </a:r>
          </a:p>
        </p:txBody>
      </p:sp>
      <p:cxnSp>
        <p:nvCxnSpPr>
          <p:cNvPr id="50" name="Straight Connector 4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373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tsikko 3">
            <a:extLst>
              <a:ext uri="{FF2B5EF4-FFF2-40B4-BE49-F238E27FC236}">
                <a16:creationId xmlns:a16="http://schemas.microsoft.com/office/drawing/2014/main" id="{64DC0A3B-7CFE-BDF1-CC1F-FE44C1D0ACC5}"/>
              </a:ext>
            </a:extLst>
          </p:cNvPr>
          <p:cNvSpPr>
            <a:spLocks noGrp="1"/>
          </p:cNvSpPr>
          <p:nvPr>
            <p:ph type="title"/>
          </p:nvPr>
        </p:nvSpPr>
        <p:spPr>
          <a:xfrm>
            <a:off x="1188069" y="381935"/>
            <a:ext cx="4008583" cy="5974414"/>
          </a:xfrm>
        </p:spPr>
        <p:txBody>
          <a:bodyPr anchor="ctr">
            <a:normAutofit/>
          </a:bodyPr>
          <a:lstStyle/>
          <a:p>
            <a:pPr algn="ct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Kainuun</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Kuhmon ja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Ristijärven</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Määtät</a:t>
            </a:r>
            <a:endParaRPr lang="fi-FI" sz="4400" dirty="0">
              <a:solidFill>
                <a:schemeClr val="bg1"/>
              </a:solidFill>
            </a:endParaRPr>
          </a:p>
        </p:txBody>
      </p:sp>
      <p:sp>
        <p:nvSpPr>
          <p:cNvPr id="4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4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4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72CE0361-9E7A-FD78-60C2-C090EC6B5A6B}"/>
              </a:ext>
            </a:extLst>
          </p:cNvPr>
          <p:cNvSpPr>
            <a:spLocks noGrp="1"/>
          </p:cNvSpPr>
          <p:nvPr>
            <p:ph idx="1"/>
          </p:nvPr>
        </p:nvSpPr>
        <p:spPr>
          <a:xfrm>
            <a:off x="6096000" y="381935"/>
            <a:ext cx="4986955" cy="5974415"/>
          </a:xfrm>
        </p:spPr>
        <p:txBody>
          <a:bodyPr anchor="ctr">
            <a:normAutofit fontScale="92500" lnSpcReduction="10000"/>
          </a:bodyPr>
          <a:lstStyle/>
          <a:p>
            <a:pPr>
              <a:spcAft>
                <a:spcPts val="800"/>
              </a:spcAft>
            </a:pPr>
            <a:endParaRPr lang="fi-FI" sz="13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Määtät ovat olleet jo varhain 1560-luvulla asuttamassa Kainuuta.  Asutuksen on arveltu katkenneen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rappasotien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(1570-95) aikana ja alkaneen uudestaan 1600-luvun alkupuolella. Määttiä on ollut 1620-luvulla Ristijärvellä ja Jormasjärvellä. Heidän oletettu lähtöseutunsa on lähteissä mainittu Tavinsalmeksi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Lähde: J. Keränen, Kainuun asuttaminen, 1984.</a:t>
            </a:r>
          </a:p>
          <a:p>
            <a:pPr>
              <a:spcAft>
                <a:spcPts val="800"/>
              </a:spcAft>
            </a:pPr>
            <a:r>
              <a:rPr lang="fi-FI" sz="1600" b="1" kern="100" dirty="0">
                <a:latin typeface="Calibri" panose="020F0502020204030204" pitchFamily="34" charset="0"/>
                <a:ea typeface="Calibri" panose="020F0502020204030204" pitchFamily="34" charset="0"/>
                <a:cs typeface="Times New Roman" panose="02020603050405020304" pitchFamily="18" charset="0"/>
              </a:rPr>
              <a:t>Hannu Määtän</a:t>
            </a:r>
            <a:r>
              <a:rPr lang="fi-FI" sz="1600" kern="100" dirty="0">
                <a:latin typeface="Calibri" panose="020F0502020204030204" pitchFamily="34" charset="0"/>
                <a:ea typeface="Calibri" panose="020F0502020204030204" pitchFamily="34" charset="0"/>
                <a:cs typeface="Times New Roman" panose="02020603050405020304" pitchFamily="18" charset="0"/>
              </a:rPr>
              <a:t> sukukunnan lähtöseutu lienee ollut Rantasalmen Ruokolahti, josta </a:t>
            </a:r>
            <a:r>
              <a:rPr lang="fi-FI" sz="1600" b="1" kern="100" dirty="0">
                <a:latin typeface="Calibri" panose="020F0502020204030204" pitchFamily="34" charset="0"/>
                <a:ea typeface="Calibri" panose="020F0502020204030204" pitchFamily="34" charset="0"/>
                <a:cs typeface="Times New Roman" panose="02020603050405020304" pitchFamily="18" charset="0"/>
              </a:rPr>
              <a:t>Tuomas Määttä</a:t>
            </a:r>
            <a:r>
              <a:rPr lang="fi-FI" sz="1600" kern="100" dirty="0">
                <a:latin typeface="Calibri" panose="020F0502020204030204" pitchFamily="34" charset="0"/>
                <a:ea typeface="Calibri" panose="020F0502020204030204" pitchFamily="34" charset="0"/>
                <a:cs typeface="Times New Roman" panose="02020603050405020304" pitchFamily="18" charset="0"/>
              </a:rPr>
              <a:t> karkasi väenotosta vuonna 1631. Hänen poikansa lienee ollut </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Kuhmon Lentualla</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asunut </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Hannu Määttä</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(k.1697)</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jossakin nykyisen Varajoen seudulla. Hänellä on ollut ainakin pojat Simon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(k.1687) ja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Hans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(k.1688).</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Tästä sukuhaarasta ovat lähtöisin Kuhmon Niemisen ja Lammasperän sekä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Timoniemen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Määtät.</a:t>
            </a:r>
          </a:p>
          <a:p>
            <a:pPr>
              <a:spcAft>
                <a:spcPts val="800"/>
              </a:spcAft>
            </a:pP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Ristijärvellä</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Lauri Määttä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lienee ensimmäisiä Määtän suvun edustajia, sillä hänet mainitaan vuoden 1605 manttaaliluettelossa. Tähän sukuun lienee kuulunut Pekka Määttä, jolla on ollut pojat Erik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(1667-1731)</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ja Tapani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(1686-1756).</a:t>
            </a:r>
            <a:endParaRPr lang="fi-FI" sz="1600"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Kuhmon </a:t>
            </a:r>
            <a:r>
              <a:rPr lang="fi-FI" sz="1600" b="1" kern="100" dirty="0" err="1">
                <a:effectLst/>
                <a:latin typeface="Calibri" panose="020F0502020204030204" pitchFamily="34" charset="0"/>
                <a:ea typeface="Calibri" panose="020F0502020204030204" pitchFamily="34" charset="0"/>
                <a:cs typeface="Times New Roman" panose="02020603050405020304" pitchFamily="18" charset="0"/>
              </a:rPr>
              <a:t>Katerman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600" b="1" kern="100" dirty="0" err="1">
                <a:effectLst/>
                <a:latin typeface="Calibri" panose="020F0502020204030204" pitchFamily="34" charset="0"/>
                <a:ea typeface="Calibri" panose="020F0502020204030204" pitchFamily="34" charset="0"/>
                <a:cs typeface="Times New Roman" panose="02020603050405020304" pitchFamily="18" charset="0"/>
              </a:rPr>
              <a:t>Jöran</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 Määttä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(s.n.1682-1743)</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asettui asumaan perheineen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Katerman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Moisalaan eli nykyiseen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Määtänniemeen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Hietaperässä - sukua on paljon myös Sotkamossa.</a:t>
            </a:r>
          </a:p>
          <a:p>
            <a:pPr>
              <a:spcAft>
                <a:spcPts val="800"/>
              </a:spcAft>
            </a:pPr>
            <a:r>
              <a:rPr lang="fi-FI" sz="1500" i="1" kern="100" dirty="0">
                <a:latin typeface="Calibri" panose="020F0502020204030204" pitchFamily="34" charset="0"/>
                <a:ea typeface="Calibri" panose="020F0502020204030204" pitchFamily="34" charset="0"/>
                <a:cs typeface="Times New Roman" panose="02020603050405020304" pitchFamily="18" charset="0"/>
              </a:rPr>
              <a:t>LÄHDE: Määttä Kainuun tervamailta toim. Kauko Määttä, 2012</a:t>
            </a:r>
            <a:endParaRPr lang="fi-FI" sz="15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0" name="Straight Connector 4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80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tsikko 3">
            <a:extLst>
              <a:ext uri="{FF2B5EF4-FFF2-40B4-BE49-F238E27FC236}">
                <a16:creationId xmlns:a16="http://schemas.microsoft.com/office/drawing/2014/main" id="{64DC0A3B-7CFE-BDF1-CC1F-FE44C1D0ACC5}"/>
              </a:ext>
            </a:extLst>
          </p:cNvPr>
          <p:cNvSpPr>
            <a:spLocks noGrp="1"/>
          </p:cNvSpPr>
          <p:nvPr>
            <p:ph type="title"/>
          </p:nvPr>
        </p:nvSpPr>
        <p:spPr>
          <a:xfrm>
            <a:off x="1188069" y="381935"/>
            <a:ext cx="4008583" cy="5974414"/>
          </a:xfrm>
        </p:spPr>
        <p:txBody>
          <a:bodyPr anchor="ctr">
            <a:normAutofit/>
          </a:bodyPr>
          <a:lstStyle/>
          <a:p>
            <a:pPr algn="ctr"/>
            <a:r>
              <a:rPr lang="fi-FI" sz="4400" b="1"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Sanginjärvi</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Sotkamo</a:t>
            </a:r>
            <a:endParaRPr lang="fi-FI" sz="4400" dirty="0">
              <a:solidFill>
                <a:schemeClr val="bg1"/>
              </a:solidFill>
            </a:endParaRPr>
          </a:p>
        </p:txBody>
      </p:sp>
      <p:sp>
        <p:nvSpPr>
          <p:cNvPr id="4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4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4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72CE0361-9E7A-FD78-60C2-C090EC6B5A6B}"/>
              </a:ext>
            </a:extLst>
          </p:cNvPr>
          <p:cNvSpPr>
            <a:spLocks noGrp="1"/>
          </p:cNvSpPr>
          <p:nvPr>
            <p:ph idx="1"/>
          </p:nvPr>
        </p:nvSpPr>
        <p:spPr>
          <a:xfrm>
            <a:off x="6096000" y="381935"/>
            <a:ext cx="4986955" cy="5974415"/>
          </a:xfrm>
        </p:spPr>
        <p:txBody>
          <a:bodyPr anchor="ctr">
            <a:normAutofit/>
          </a:bodyPr>
          <a:lstStyle/>
          <a:p>
            <a:pPr>
              <a:spcAft>
                <a:spcPts val="800"/>
              </a:spcAft>
            </a:pP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Sanginjärvellä</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 on ensimmäinen maininta </a:t>
            </a:r>
            <a:r>
              <a:rPr lang="fi-FI" sz="1700" b="1" kern="100" dirty="0">
                <a:effectLst/>
                <a:latin typeface="Calibri" panose="020F0502020204030204" pitchFamily="34" charset="0"/>
                <a:ea typeface="Calibri" panose="020F0502020204030204" pitchFamily="34" charset="0"/>
                <a:cs typeface="Times New Roman" panose="02020603050405020304" pitchFamily="18" charset="0"/>
              </a:rPr>
              <a:t>Simo Määtästä/ </a:t>
            </a:r>
            <a:r>
              <a:rPr lang="fi-FI" sz="1700" b="1" kern="100" dirty="0" err="1">
                <a:effectLst/>
                <a:latin typeface="Calibri" panose="020F0502020204030204" pitchFamily="34" charset="0"/>
                <a:ea typeface="Calibri" panose="020F0502020204030204" pitchFamily="34" charset="0"/>
                <a:cs typeface="Times New Roman" panose="02020603050405020304" pitchFamily="18" charset="0"/>
              </a:rPr>
              <a:t>Määttäisestä</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 vuodelta 1598. Hän esiintyi luetteloissa vuoteen 1623, minkä jälkeen Pekka Määttä merkittiin veronkantoluetteloihin vuosina 1624–1654</a:t>
            </a:r>
            <a:r>
              <a:rPr lang="fi-FI" sz="1400" i="1" kern="100" dirty="0">
                <a:effectLst/>
                <a:latin typeface="Calibri" panose="020F0502020204030204" pitchFamily="34" charset="0"/>
                <a:ea typeface="Calibri" panose="020F0502020204030204" pitchFamily="34" charset="0"/>
                <a:cs typeface="Times New Roman" panose="02020603050405020304" pitchFamily="18" charset="0"/>
              </a:rPr>
              <a:t>. Lähde: </a:t>
            </a:r>
            <a:r>
              <a:rPr lang="fi-FI" sz="1400" i="1" kern="100" dirty="0" err="1">
                <a:effectLst/>
                <a:latin typeface="Calibri" panose="020F0502020204030204" pitchFamily="34" charset="0"/>
                <a:ea typeface="Calibri" panose="020F0502020204030204" pitchFamily="34" charset="0"/>
                <a:cs typeface="Times New Roman" panose="02020603050405020304" pitchFamily="18" charset="0"/>
              </a:rPr>
              <a:t>Sanginjärven</a:t>
            </a:r>
            <a:r>
              <a:rPr lang="fi-FI" sz="1400" i="1" kern="100" dirty="0">
                <a:effectLst/>
                <a:latin typeface="Calibri" panose="020F0502020204030204" pitchFamily="34" charset="0"/>
                <a:ea typeface="Calibri" panose="020F0502020204030204" pitchFamily="34" charset="0"/>
                <a:cs typeface="Times New Roman" panose="02020603050405020304" pitchFamily="18" charset="0"/>
              </a:rPr>
              <a:t> kylähistoria (toim. Vesala, E. &amp; M. Savolainen, 2000)</a:t>
            </a:r>
          </a:p>
          <a:p>
            <a:pPr>
              <a:spcAft>
                <a:spcPts val="800"/>
              </a:spcAft>
            </a:pP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Sotkamon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Johan Määtän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(s.n.1648-1742)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sukukuntaa on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talostellut</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Alasotkamolla, Jormasjärvellä ja Kajaanin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Vuottolahdella</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800"/>
              </a:spcAft>
            </a:pP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Sotkamon</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fi-FI" sz="1600" b="1" kern="100" dirty="0" err="1">
                <a:effectLst/>
                <a:latin typeface="Calibri" panose="020F0502020204030204" pitchFamily="34" charset="0"/>
                <a:ea typeface="Calibri" panose="020F0502020204030204" pitchFamily="34" charset="0"/>
                <a:cs typeface="Times New Roman" panose="02020603050405020304" pitchFamily="18" charset="0"/>
              </a:rPr>
              <a:t>Påhl</a:t>
            </a:r>
            <a:r>
              <a:rPr lang="fi-FI" sz="1600" b="1" kern="100" dirty="0">
                <a:effectLst/>
                <a:latin typeface="Calibri" panose="020F0502020204030204" pitchFamily="34" charset="0"/>
                <a:ea typeface="Calibri" panose="020F0502020204030204" pitchFamily="34" charset="0"/>
                <a:cs typeface="Times New Roman" panose="02020603050405020304" pitchFamily="18" charset="0"/>
              </a:rPr>
              <a:t> Määtän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(s.n.1650-1690) </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sukua on </a:t>
            </a:r>
            <a:r>
              <a:rPr lang="fi-FI" sz="1600" kern="100" dirty="0" err="1">
                <a:effectLst/>
                <a:latin typeface="Calibri" panose="020F0502020204030204" pitchFamily="34" charset="0"/>
                <a:ea typeface="Calibri" panose="020F0502020204030204" pitchFamily="34" charset="0"/>
                <a:cs typeface="Times New Roman" panose="02020603050405020304" pitchFamily="18" charset="0"/>
              </a:rPr>
              <a:t>talostellut</a:t>
            </a:r>
            <a:r>
              <a:rPr lang="fi-FI" sz="1600" kern="100" dirty="0">
                <a:effectLst/>
                <a:latin typeface="Calibri" panose="020F0502020204030204" pitchFamily="34" charset="0"/>
                <a:ea typeface="Calibri" panose="020F0502020204030204" pitchFamily="34" charset="0"/>
                <a:cs typeface="Times New Roman" panose="02020603050405020304" pitchFamily="18" charset="0"/>
              </a:rPr>
              <a:t> Jormasjärvellä ja myöhemmin Kajaanissa.</a:t>
            </a:r>
          </a:p>
          <a:p>
            <a:pPr>
              <a:spcAft>
                <a:spcPts val="800"/>
              </a:spcAft>
            </a:pPr>
            <a:r>
              <a:rPr lang="fi-FI" sz="1600" kern="100" dirty="0" err="1">
                <a:latin typeface="Calibri" panose="020F0502020204030204" pitchFamily="34" charset="0"/>
                <a:ea typeface="Calibri" panose="020F0502020204030204" pitchFamily="34" charset="0"/>
                <a:cs typeface="Times New Roman" panose="02020603050405020304" pitchFamily="18" charset="0"/>
              </a:rPr>
              <a:t>Jormaskylän</a:t>
            </a:r>
            <a:r>
              <a:rPr lang="fi-FI" sz="1600" kern="100" dirty="0">
                <a:latin typeface="Calibri" panose="020F0502020204030204" pitchFamily="34" charset="0"/>
                <a:ea typeface="Calibri" panose="020F0502020204030204" pitchFamily="34" charset="0"/>
                <a:cs typeface="Times New Roman" panose="02020603050405020304" pitchFamily="18" charset="0"/>
              </a:rPr>
              <a:t> Kalliolan </a:t>
            </a:r>
            <a:r>
              <a:rPr lang="fi-FI" sz="1600" b="1" kern="100" dirty="0">
                <a:latin typeface="Calibri" panose="020F0502020204030204" pitchFamily="34" charset="0"/>
                <a:ea typeface="Calibri" panose="020F0502020204030204" pitchFamily="34" charset="0"/>
                <a:cs typeface="Times New Roman" panose="02020603050405020304" pitchFamily="18" charset="0"/>
              </a:rPr>
              <a:t>Simo Määtän </a:t>
            </a:r>
            <a:r>
              <a:rPr lang="fi-FI" sz="1600" i="1" kern="100" dirty="0">
                <a:latin typeface="Calibri" panose="020F0502020204030204" pitchFamily="34" charset="0"/>
                <a:ea typeface="Calibri" panose="020F0502020204030204" pitchFamily="34" charset="0"/>
                <a:cs typeface="Times New Roman" panose="02020603050405020304" pitchFamily="18" charset="0"/>
              </a:rPr>
              <a:t>(n.1577-1650) </a:t>
            </a:r>
            <a:r>
              <a:rPr lang="fi-FI" sz="1600" kern="100" dirty="0">
                <a:latin typeface="Calibri" panose="020F0502020204030204" pitchFamily="34" charset="0"/>
                <a:ea typeface="Calibri" panose="020F0502020204030204" pitchFamily="34" charset="0"/>
                <a:cs typeface="Times New Roman" panose="02020603050405020304" pitchFamily="18" charset="0"/>
              </a:rPr>
              <a:t>poikia lienevät </a:t>
            </a:r>
            <a:r>
              <a:rPr lang="fi-FI" sz="1600" b="1" kern="100" dirty="0">
                <a:latin typeface="Calibri" panose="020F0502020204030204" pitchFamily="34" charset="0"/>
                <a:ea typeface="Calibri" panose="020F0502020204030204" pitchFamily="34" charset="0"/>
                <a:cs typeface="Times New Roman" panose="02020603050405020304" pitchFamily="18" charset="0"/>
              </a:rPr>
              <a:t>Simo</a:t>
            </a:r>
            <a:r>
              <a:rPr lang="fi-FI" sz="1600" kern="100" dirty="0">
                <a:latin typeface="Calibri" panose="020F0502020204030204" pitchFamily="34" charset="0"/>
                <a:ea typeface="Calibri" panose="020F0502020204030204" pitchFamily="34" charset="0"/>
                <a:cs typeface="Times New Roman" panose="02020603050405020304" pitchFamily="18" charset="0"/>
              </a:rPr>
              <a:t>,  joka asusti </a:t>
            </a:r>
            <a:r>
              <a:rPr lang="fi-FI" sz="1600" kern="100" dirty="0" err="1">
                <a:latin typeface="Calibri" panose="020F0502020204030204" pitchFamily="34" charset="0"/>
                <a:ea typeface="Calibri" panose="020F0502020204030204" pitchFamily="34" charset="0"/>
                <a:cs typeface="Times New Roman" panose="02020603050405020304" pitchFamily="18" charset="0"/>
              </a:rPr>
              <a:t>Haapalanlahden</a:t>
            </a:r>
            <a:r>
              <a:rPr lang="fi-FI" sz="1600" kern="100" dirty="0">
                <a:latin typeface="Calibri" panose="020F0502020204030204" pitchFamily="34" charset="0"/>
                <a:ea typeface="Calibri" panose="020F0502020204030204" pitchFamily="34" charset="0"/>
                <a:cs typeface="Times New Roman" panose="02020603050405020304" pitchFamily="18" charset="0"/>
              </a:rPr>
              <a:t> </a:t>
            </a:r>
            <a:r>
              <a:rPr lang="fi-FI" sz="1600" kern="100" dirty="0" err="1">
                <a:latin typeface="Calibri" panose="020F0502020204030204" pitchFamily="34" charset="0"/>
                <a:ea typeface="Calibri" panose="020F0502020204030204" pitchFamily="34" charset="0"/>
                <a:cs typeface="Times New Roman" panose="02020603050405020304" pitchFamily="18" charset="0"/>
              </a:rPr>
              <a:t>Tuorinperää</a:t>
            </a:r>
            <a:r>
              <a:rPr lang="fi-FI" sz="1600" kern="100" dirty="0">
                <a:latin typeface="Calibri" panose="020F0502020204030204" pitchFamily="34" charset="0"/>
                <a:ea typeface="Calibri" panose="020F0502020204030204" pitchFamily="34" charset="0"/>
                <a:cs typeface="Times New Roman" panose="02020603050405020304" pitchFamily="18" charset="0"/>
              </a:rPr>
              <a:t> ja </a:t>
            </a:r>
            <a:r>
              <a:rPr lang="fi-FI" sz="1600" b="1" kern="100" dirty="0">
                <a:latin typeface="Calibri" panose="020F0502020204030204" pitchFamily="34" charset="0"/>
                <a:ea typeface="Calibri" panose="020F0502020204030204" pitchFamily="34" charset="0"/>
                <a:cs typeface="Times New Roman" panose="02020603050405020304" pitchFamily="18" charset="0"/>
              </a:rPr>
              <a:t>Juho</a:t>
            </a:r>
            <a:r>
              <a:rPr lang="fi-FI" sz="1600" kern="100" dirty="0">
                <a:latin typeface="Calibri" panose="020F0502020204030204" pitchFamily="34" charset="0"/>
                <a:ea typeface="Calibri" panose="020F0502020204030204" pitchFamily="34" charset="0"/>
                <a:cs typeface="Times New Roman" panose="02020603050405020304" pitchFamily="18" charset="0"/>
              </a:rPr>
              <a:t>, joka asusti Naapurivaaran </a:t>
            </a:r>
            <a:r>
              <a:rPr lang="fi-FI" sz="1600" kern="100" dirty="0" err="1">
                <a:latin typeface="Calibri" panose="020F0502020204030204" pitchFamily="34" charset="0"/>
                <a:ea typeface="Calibri" panose="020F0502020204030204" pitchFamily="34" charset="0"/>
                <a:cs typeface="Times New Roman" panose="02020603050405020304" pitchFamily="18" charset="0"/>
              </a:rPr>
              <a:t>Hyrkkään</a:t>
            </a:r>
            <a:r>
              <a:rPr lang="fi-FI" sz="1600" kern="100" dirty="0">
                <a:latin typeface="Calibri" panose="020F0502020204030204" pitchFamily="34" charset="0"/>
                <a:ea typeface="Calibri" panose="020F0502020204030204" pitchFamily="34" charset="0"/>
                <a:cs typeface="Times New Roman" panose="02020603050405020304" pitchFamily="18" charset="0"/>
              </a:rPr>
              <a:t> taloa. Simon jälkeen taloa piti poikansa </a:t>
            </a:r>
            <a:r>
              <a:rPr lang="fi-FI" sz="1600" b="1" kern="100" dirty="0">
                <a:latin typeface="Calibri" panose="020F0502020204030204" pitchFamily="34" charset="0"/>
                <a:ea typeface="Calibri" panose="020F0502020204030204" pitchFamily="34" charset="0"/>
                <a:cs typeface="Times New Roman" panose="02020603050405020304" pitchFamily="18" charset="0"/>
              </a:rPr>
              <a:t>Pauli </a:t>
            </a:r>
            <a:r>
              <a:rPr lang="fi-FI" sz="1600" kern="100" dirty="0">
                <a:latin typeface="Calibri" panose="020F0502020204030204" pitchFamily="34" charset="0"/>
                <a:ea typeface="Calibri" panose="020F0502020204030204" pitchFamily="34" charset="0"/>
                <a:cs typeface="Times New Roman" panose="02020603050405020304" pitchFamily="18" charset="0"/>
              </a:rPr>
              <a:t>ja Juhon jälkeen poikansa </a:t>
            </a:r>
            <a:r>
              <a:rPr lang="fi-FI" sz="1600" b="1" kern="100" dirty="0">
                <a:latin typeface="Calibri" panose="020F0502020204030204" pitchFamily="34" charset="0"/>
                <a:ea typeface="Calibri" panose="020F0502020204030204" pitchFamily="34" charset="0"/>
                <a:cs typeface="Times New Roman" panose="02020603050405020304" pitchFamily="18" charset="0"/>
              </a:rPr>
              <a:t>Juho</a:t>
            </a:r>
            <a:r>
              <a:rPr lang="fi-FI" sz="1600" kern="100" dirty="0">
                <a:latin typeface="Calibri" panose="020F0502020204030204" pitchFamily="34" charset="0"/>
                <a:ea typeface="Calibri" panose="020F0502020204030204" pitchFamily="34" charset="0"/>
                <a:cs typeface="Times New Roman" panose="02020603050405020304" pitchFamily="18" charset="0"/>
              </a:rPr>
              <a:t>. Paulin veljen pojat lienevät muuttaneen Kuusamoon. </a:t>
            </a:r>
            <a:r>
              <a:rPr lang="fi-FI" sz="1400" i="1" kern="100" dirty="0">
                <a:latin typeface="Calibri" panose="020F0502020204030204" pitchFamily="34" charset="0"/>
                <a:ea typeface="Calibri" panose="020F0502020204030204" pitchFamily="34" charset="0"/>
                <a:cs typeface="Times New Roman" panose="02020603050405020304" pitchFamily="18" charset="0"/>
              </a:rPr>
              <a:t>Lähde: Vuotunki mielessäni…, M. Käkilehto, 2021.</a:t>
            </a:r>
            <a:endParaRPr lang="fi-FI" sz="14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0" name="Straight Connector 4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94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tsikko 3">
            <a:extLst>
              <a:ext uri="{FF2B5EF4-FFF2-40B4-BE49-F238E27FC236}">
                <a16:creationId xmlns:a16="http://schemas.microsoft.com/office/drawing/2014/main" id="{64DC0A3B-7CFE-BDF1-CC1F-FE44C1D0ACC5}"/>
              </a:ext>
            </a:extLst>
          </p:cNvPr>
          <p:cNvSpPr>
            <a:spLocks noGrp="1"/>
          </p:cNvSpPr>
          <p:nvPr>
            <p:ph type="title"/>
          </p:nvPr>
        </p:nvSpPr>
        <p:spPr>
          <a:xfrm>
            <a:off x="1188069" y="381935"/>
            <a:ext cx="4008583" cy="5974414"/>
          </a:xfrm>
        </p:spPr>
        <p:txBody>
          <a:bodyPr anchor="ctr">
            <a:normAutofit/>
          </a:bodyPr>
          <a:lstStyle/>
          <a:p>
            <a:pPr algn="ct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Kainuusta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Määttiä</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Kuusamoon</a:t>
            </a:r>
            <a:endParaRPr lang="fi-FI" sz="4400" dirty="0">
              <a:solidFill>
                <a:schemeClr val="bg1"/>
              </a:solidFill>
            </a:endParaRPr>
          </a:p>
        </p:txBody>
      </p:sp>
      <p:sp>
        <p:nvSpPr>
          <p:cNvPr id="4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4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4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72CE0361-9E7A-FD78-60C2-C090EC6B5A6B}"/>
              </a:ext>
            </a:extLst>
          </p:cNvPr>
          <p:cNvSpPr>
            <a:spLocks noGrp="1"/>
          </p:cNvSpPr>
          <p:nvPr>
            <p:ph idx="1"/>
          </p:nvPr>
        </p:nvSpPr>
        <p:spPr>
          <a:xfrm>
            <a:off x="6096000" y="381935"/>
            <a:ext cx="4986955" cy="5974415"/>
          </a:xfrm>
        </p:spPr>
        <p:txBody>
          <a:bodyPr anchor="ctr">
            <a:normAutofit/>
          </a:bodyPr>
          <a:lstStyle/>
          <a:p>
            <a:pPr>
              <a:spcAft>
                <a:spcPts val="800"/>
              </a:spcAft>
            </a:pP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Ruotsin kruunu antoi vuonna 1673 asutusplakaatin Lapinmaan asuttamisesta, mikä avasi sen ”portit” uudisasukkaille. Vuoden 1681 kruunun ja Paltamon sekä Sotkamon pitäjien välisen sopimuksen mukaan ne vapautuivat sotaväenotosta, mutta taloissa ei saanut olla kolmea työkykyistä miestä enempää, mikä kannusti lähtemään uudisasukkaaksi.</a:t>
            </a:r>
          </a:p>
          <a:p>
            <a:pPr>
              <a:spcAft>
                <a:spcPts val="800"/>
              </a:spcAft>
            </a:pP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Erityisesti lappalaisten asuttamaan Kuusamoon kohdistui poikkeuksellinen uudisasukasryntäys. Seutu talonpoikaistui nopeasti muutamassa kymmenessä vuodessa. Monista vastuksista selvinneet jäljelle jääneet harvat lappalaissuvut </a:t>
            </a:r>
            <a:r>
              <a:rPr lang="fi-FI" sz="1700" kern="100">
                <a:effectLst/>
                <a:latin typeface="Calibri" panose="020F0502020204030204" pitchFamily="34" charset="0"/>
                <a:ea typeface="Calibri" panose="020F0502020204030204" pitchFamily="34" charset="0"/>
                <a:cs typeface="Times New Roman" panose="02020603050405020304" pitchFamily="18" charset="0"/>
              </a:rPr>
              <a:t>talonpoikaistuivat ja sulautuivat </a:t>
            </a:r>
            <a:r>
              <a:rPr lang="fi-FI" sz="1700" kern="100" dirty="0">
                <a:effectLst/>
                <a:latin typeface="Calibri" panose="020F0502020204030204" pitchFamily="34" charset="0"/>
                <a:ea typeface="Calibri" panose="020F0502020204030204" pitchFamily="34" charset="0"/>
                <a:cs typeface="Times New Roman" panose="02020603050405020304" pitchFamily="18" charset="0"/>
              </a:rPr>
              <a:t>tulijoiden joukkoon.</a:t>
            </a:r>
          </a:p>
          <a:p>
            <a:pPr marL="0" indent="0">
              <a:spcAft>
                <a:spcPts val="800"/>
              </a:spcAft>
              <a:buNone/>
            </a:pPr>
            <a:r>
              <a:rPr lang="fi-FI" sz="1700" b="1" kern="100" dirty="0">
                <a:latin typeface="Calibri" panose="020F0502020204030204" pitchFamily="34" charset="0"/>
                <a:ea typeface="Calibri" panose="020F0502020204030204" pitchFamily="34" charset="0"/>
                <a:cs typeface="Times New Roman" panose="02020603050405020304" pitchFamily="18" charset="0"/>
              </a:rPr>
              <a:t>Kuusamoon muuttaneet Määtät:</a:t>
            </a:r>
          </a:p>
          <a:p>
            <a:pPr marL="0" indent="0">
              <a:lnSpc>
                <a:spcPct val="100000"/>
              </a:lnSpc>
              <a:spcBef>
                <a:spcPts val="0"/>
              </a:spcBef>
              <a:buNone/>
            </a:pPr>
            <a:r>
              <a:rPr lang="fi-FI" sz="1700" b="1" u="sng" kern="100" dirty="0" err="1">
                <a:latin typeface="Calibri" panose="020F0502020204030204" pitchFamily="34" charset="0"/>
                <a:ea typeface="Calibri" panose="020F0502020204030204" pitchFamily="34" charset="0"/>
                <a:cs typeface="Times New Roman" panose="02020603050405020304" pitchFamily="18" charset="0"/>
              </a:rPr>
              <a:t>Alasotkamon</a:t>
            </a:r>
            <a:r>
              <a:rPr lang="fi-FI" sz="1700" b="1" u="sng" kern="100" dirty="0">
                <a:latin typeface="Calibri" panose="020F0502020204030204" pitchFamily="34" charset="0"/>
                <a:ea typeface="Calibri" panose="020F0502020204030204" pitchFamily="34" charset="0"/>
                <a:cs typeface="Times New Roman" panose="02020603050405020304" pitchFamily="18" charset="0"/>
              </a:rPr>
              <a:t> Antti </a:t>
            </a:r>
            <a:r>
              <a:rPr lang="fi-FI" sz="1700" b="1" u="sng" kern="100" dirty="0" err="1">
                <a:latin typeface="Calibri" panose="020F0502020204030204" pitchFamily="34" charset="0"/>
                <a:ea typeface="Calibri" panose="020F0502020204030204" pitchFamily="34" charset="0"/>
                <a:cs typeface="Times New Roman" panose="02020603050405020304" pitchFamily="18" charset="0"/>
              </a:rPr>
              <a:t>Simonp</a:t>
            </a:r>
            <a:r>
              <a:rPr lang="fi-FI" sz="1700" b="1" u="sng" kern="100" dirty="0">
                <a:latin typeface="Calibri" panose="020F0502020204030204" pitchFamily="34" charset="0"/>
                <a:ea typeface="Calibri" panose="020F0502020204030204" pitchFamily="34" charset="0"/>
                <a:cs typeface="Times New Roman" panose="02020603050405020304" pitchFamily="18" charset="0"/>
              </a:rPr>
              <a:t>. Määtän pojat:</a:t>
            </a:r>
          </a:p>
          <a:p>
            <a:pPr>
              <a:lnSpc>
                <a:spcPct val="100000"/>
              </a:lnSpc>
              <a:spcBef>
                <a:spcPts val="0"/>
              </a:spcBef>
              <a:buFont typeface="Courier New" panose="02070309020205020404" pitchFamily="49" charset="0"/>
              <a:buChar char="o"/>
            </a:pPr>
            <a:r>
              <a:rPr lang="fi-FI" sz="1700" kern="100" dirty="0">
                <a:latin typeface="Calibri" panose="020F0502020204030204" pitchFamily="34" charset="0"/>
                <a:ea typeface="Calibri" panose="020F0502020204030204" pitchFamily="34" charset="0"/>
                <a:cs typeface="Times New Roman" panose="02020603050405020304" pitchFamily="18" charset="0"/>
              </a:rPr>
              <a:t>Simo </a:t>
            </a:r>
            <a:r>
              <a:rPr lang="fi-FI" sz="1700" kern="100" dirty="0" err="1">
                <a:latin typeface="Calibri" panose="020F0502020204030204" pitchFamily="34" charset="0"/>
                <a:ea typeface="Calibri" panose="020F0502020204030204" pitchFamily="34" charset="0"/>
                <a:cs typeface="Times New Roman" panose="02020603050405020304" pitchFamily="18" charset="0"/>
              </a:rPr>
              <a:t>Antinp</a:t>
            </a:r>
            <a:r>
              <a:rPr lang="fi-FI" sz="1700" kern="100" dirty="0">
                <a:latin typeface="Calibri" panose="020F0502020204030204" pitchFamily="34" charset="0"/>
                <a:ea typeface="Calibri" panose="020F0502020204030204" pitchFamily="34" charset="0"/>
                <a:cs typeface="Times New Roman" panose="02020603050405020304" pitchFamily="18" charset="0"/>
              </a:rPr>
              <a:t>. (s.n.1650 k.1712)	</a:t>
            </a:r>
            <a:r>
              <a:rPr lang="fi-FI" sz="1700" kern="100" dirty="0" err="1">
                <a:latin typeface="Calibri" panose="020F0502020204030204" pitchFamily="34" charset="0"/>
                <a:ea typeface="Calibri" panose="020F0502020204030204" pitchFamily="34" charset="0"/>
                <a:cs typeface="Times New Roman" panose="02020603050405020304" pitchFamily="18" charset="0"/>
              </a:rPr>
              <a:t>Tolva</a:t>
            </a:r>
            <a:endParaRPr lang="fi-FI" sz="17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buFont typeface="Courier New" panose="02070309020205020404" pitchFamily="49" charset="0"/>
              <a:buChar char="o"/>
            </a:pPr>
            <a:r>
              <a:rPr lang="fi-FI" sz="1700" kern="100" dirty="0">
                <a:latin typeface="Calibri" panose="020F0502020204030204" pitchFamily="34" charset="0"/>
                <a:ea typeface="Calibri" panose="020F0502020204030204" pitchFamily="34" charset="0"/>
                <a:cs typeface="Times New Roman" panose="02020603050405020304" pitchFamily="18" charset="0"/>
              </a:rPr>
              <a:t>Antti </a:t>
            </a:r>
            <a:r>
              <a:rPr lang="fi-FI" sz="1700" kern="100" dirty="0" err="1">
                <a:latin typeface="Calibri" panose="020F0502020204030204" pitchFamily="34" charset="0"/>
                <a:ea typeface="Calibri" panose="020F0502020204030204" pitchFamily="34" charset="0"/>
                <a:cs typeface="Times New Roman" panose="02020603050405020304" pitchFamily="18" charset="0"/>
              </a:rPr>
              <a:t>Antinp</a:t>
            </a:r>
            <a:r>
              <a:rPr lang="fi-FI" sz="1700" kern="100" dirty="0">
                <a:latin typeface="Calibri" panose="020F0502020204030204" pitchFamily="34" charset="0"/>
                <a:ea typeface="Calibri" panose="020F0502020204030204" pitchFamily="34" charset="0"/>
                <a:cs typeface="Times New Roman" panose="02020603050405020304" pitchFamily="18" charset="0"/>
              </a:rPr>
              <a:t>. S.n.1657 k.1713)	Vuotunki</a:t>
            </a:r>
          </a:p>
          <a:p>
            <a:pPr>
              <a:lnSpc>
                <a:spcPct val="100000"/>
              </a:lnSpc>
              <a:spcBef>
                <a:spcPts val="0"/>
              </a:spcBef>
              <a:buFont typeface="Courier New" panose="02070309020205020404" pitchFamily="49" charset="0"/>
              <a:buChar char="o"/>
            </a:pPr>
            <a:r>
              <a:rPr lang="fi-FI" sz="1700" kern="100" dirty="0">
                <a:latin typeface="Calibri" panose="020F0502020204030204" pitchFamily="34" charset="0"/>
                <a:ea typeface="Calibri" panose="020F0502020204030204" pitchFamily="34" charset="0"/>
                <a:cs typeface="Times New Roman" panose="02020603050405020304" pitchFamily="18" charset="0"/>
              </a:rPr>
              <a:t>Heikki </a:t>
            </a:r>
            <a:r>
              <a:rPr lang="fi-FI" sz="1700" kern="100" dirty="0" err="1">
                <a:latin typeface="Calibri" panose="020F0502020204030204" pitchFamily="34" charset="0"/>
                <a:ea typeface="Calibri" panose="020F0502020204030204" pitchFamily="34" charset="0"/>
                <a:cs typeface="Times New Roman" panose="02020603050405020304" pitchFamily="18" charset="0"/>
              </a:rPr>
              <a:t>Antinp</a:t>
            </a:r>
            <a:r>
              <a:rPr lang="fi-FI" sz="1700" kern="100" dirty="0">
                <a:latin typeface="Calibri" panose="020F0502020204030204" pitchFamily="34" charset="0"/>
                <a:ea typeface="Calibri" panose="020F0502020204030204" pitchFamily="34" charset="0"/>
                <a:cs typeface="Times New Roman" panose="02020603050405020304" pitchFamily="18" charset="0"/>
              </a:rPr>
              <a:t>. (s.n.1660 k.1719)	Suininki</a:t>
            </a:r>
          </a:p>
          <a:p>
            <a:pPr>
              <a:lnSpc>
                <a:spcPct val="100000"/>
              </a:lnSpc>
              <a:spcBef>
                <a:spcPts val="0"/>
              </a:spcBef>
              <a:buFont typeface="Courier New" panose="02070309020205020404" pitchFamily="49" charset="0"/>
              <a:buChar char="o"/>
            </a:pPr>
            <a:endParaRPr lang="fi-FI" sz="17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fi-FI" sz="1700" b="1" kern="100" dirty="0">
                <a:latin typeface="Calibri" panose="020F0502020204030204" pitchFamily="34" charset="0"/>
                <a:ea typeface="Calibri" panose="020F0502020204030204" pitchFamily="34" charset="0"/>
                <a:cs typeface="Times New Roman" panose="02020603050405020304" pitchFamily="18" charset="0"/>
              </a:rPr>
              <a:t>Kitkan Vasaraperälle, nimismies </a:t>
            </a:r>
            <a:r>
              <a:rPr lang="fi-FI" sz="1700" i="1" kern="100" dirty="0">
                <a:latin typeface="Calibri" panose="020F0502020204030204" pitchFamily="34" charset="0"/>
                <a:ea typeface="Calibri" panose="020F0502020204030204" pitchFamily="34" charset="0"/>
                <a:cs typeface="Times New Roman" panose="02020603050405020304" pitchFamily="18" charset="0"/>
              </a:rPr>
              <a:t>(em. sukulainen)</a:t>
            </a:r>
          </a:p>
          <a:p>
            <a:pPr>
              <a:lnSpc>
                <a:spcPct val="100000"/>
              </a:lnSpc>
              <a:spcBef>
                <a:spcPts val="0"/>
              </a:spcBef>
              <a:buFont typeface="Courier New" panose="02070309020205020404" pitchFamily="49" charset="0"/>
              <a:buChar char="o"/>
            </a:pPr>
            <a:r>
              <a:rPr lang="fi-FI" sz="1700" kern="100" dirty="0">
                <a:latin typeface="Calibri" panose="020F0502020204030204" pitchFamily="34" charset="0"/>
                <a:ea typeface="Calibri" panose="020F0502020204030204" pitchFamily="34" charset="0"/>
                <a:cs typeface="Times New Roman" panose="02020603050405020304" pitchFamily="18" charset="0"/>
              </a:rPr>
              <a:t>Tapani </a:t>
            </a:r>
            <a:r>
              <a:rPr lang="fi-FI" sz="1700" kern="100" dirty="0" err="1">
                <a:latin typeface="Calibri" panose="020F0502020204030204" pitchFamily="34" charset="0"/>
                <a:ea typeface="Calibri" panose="020F0502020204030204" pitchFamily="34" charset="0"/>
                <a:cs typeface="Times New Roman" panose="02020603050405020304" pitchFamily="18" charset="0"/>
              </a:rPr>
              <a:t>Simonp</a:t>
            </a:r>
            <a:r>
              <a:rPr lang="fi-FI" sz="1700" kern="100" dirty="0">
                <a:latin typeface="Calibri" panose="020F0502020204030204" pitchFamily="34" charset="0"/>
                <a:ea typeface="Calibri" panose="020F0502020204030204" pitchFamily="34" charset="0"/>
                <a:cs typeface="Times New Roman" panose="02020603050405020304" pitchFamily="18" charset="0"/>
              </a:rPr>
              <a:t>. Määttä </a:t>
            </a:r>
            <a:r>
              <a:rPr lang="fi-FI" sz="1700" i="1" kern="100" dirty="0">
                <a:latin typeface="Calibri" panose="020F0502020204030204" pitchFamily="34" charset="0"/>
                <a:ea typeface="Calibri" panose="020F0502020204030204" pitchFamily="34" charset="0"/>
                <a:cs typeface="Times New Roman" panose="02020603050405020304" pitchFamily="18" charset="0"/>
              </a:rPr>
              <a:t>(s.n.1650 k.1712)</a:t>
            </a:r>
          </a:p>
          <a:p>
            <a:pPr>
              <a:spcAft>
                <a:spcPts val="800"/>
              </a:spcAft>
            </a:pPr>
            <a:endParaRPr lang="fi-FI"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0" name="Straight Connector 4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8617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tsikko 3">
            <a:extLst>
              <a:ext uri="{FF2B5EF4-FFF2-40B4-BE49-F238E27FC236}">
                <a16:creationId xmlns:a16="http://schemas.microsoft.com/office/drawing/2014/main" id="{64DC0A3B-7CFE-BDF1-CC1F-FE44C1D0ACC5}"/>
              </a:ext>
            </a:extLst>
          </p:cNvPr>
          <p:cNvSpPr>
            <a:spLocks noGrp="1"/>
          </p:cNvSpPr>
          <p:nvPr>
            <p:ph type="title"/>
          </p:nvPr>
        </p:nvSpPr>
        <p:spPr>
          <a:xfrm>
            <a:off x="1188069" y="381935"/>
            <a:ext cx="4008583" cy="5974414"/>
          </a:xfrm>
        </p:spPr>
        <p:txBody>
          <a:bodyPr anchor="ctr">
            <a:normAutofit/>
          </a:bodyPr>
          <a:lstStyle/>
          <a:p>
            <a:pPr algn="ct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Pohjois-Karjala,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Pielinen</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Määtät</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ja</a:t>
            </a:r>
            <a:b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fi-FI"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Määttäset</a:t>
            </a:r>
            <a:endParaRPr lang="fi-FI" sz="4400" dirty="0">
              <a:solidFill>
                <a:schemeClr val="bg1"/>
              </a:solidFill>
            </a:endParaRPr>
          </a:p>
        </p:txBody>
      </p:sp>
      <p:sp>
        <p:nvSpPr>
          <p:cNvPr id="4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4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4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5" name="Sisällön paikkamerkki 4">
            <a:extLst>
              <a:ext uri="{FF2B5EF4-FFF2-40B4-BE49-F238E27FC236}">
                <a16:creationId xmlns:a16="http://schemas.microsoft.com/office/drawing/2014/main" id="{72CE0361-9E7A-FD78-60C2-C090EC6B5A6B}"/>
              </a:ext>
            </a:extLst>
          </p:cNvPr>
          <p:cNvSpPr>
            <a:spLocks noGrp="1"/>
          </p:cNvSpPr>
          <p:nvPr>
            <p:ph idx="1"/>
          </p:nvPr>
        </p:nvSpPr>
        <p:spPr>
          <a:xfrm>
            <a:off x="6096000" y="381935"/>
            <a:ext cx="4986955" cy="5974415"/>
          </a:xfrm>
        </p:spPr>
        <p:txBody>
          <a:bodyPr anchor="ctr">
            <a:normAutofit/>
          </a:bodyPr>
          <a:lstStyle/>
          <a:p>
            <a:pPr>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Ensimmäiset pysyvät asukkaat saapuivat Pielisen rannoille 1500-luvun alkupuolella. Nurmeksen kylä mainittiin asuttuna paikkana ensimmäistä kertaa vuonna 1556, jolloin kylässä kerrottiin asuvan 50 "ryssää" – siis karjalaista ortodoksi-uskoista väestöä. Kylä sijaitsi Laatokalta Lappiin ja Vienaan kulkevan vesiväylän varrella.</a:t>
            </a:r>
          </a:p>
          <a:p>
            <a:pPr>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Pohjois-Karjalassa lähes koko maakunnan kaikki talot saivat uudet asukkaat </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Stolbovan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rauhan 1617 ja erityisesti </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ruptuurisodan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1656-58 jälkeen. Ennen </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Stolbovan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rauhaa maakunta oli täysin ortodoksinen ja 1683 protestanttien osuus oli n.92 % taloluvusta </a:t>
            </a:r>
            <a:r>
              <a:rPr lang="fi-FI" sz="1600" i="1" kern="100" dirty="0">
                <a:effectLst/>
                <a:latin typeface="Calibri" panose="020F0502020204030204" pitchFamily="34" charset="0"/>
                <a:ea typeface="Calibri" panose="020F0502020204030204" pitchFamily="34" charset="0"/>
                <a:cs typeface="Times New Roman" panose="02020603050405020304" pitchFamily="18" charset="0"/>
              </a:rPr>
              <a:t>Lähde: Veijo Saloheimo, Pohjois-Karjalan historia 2 ja 3.</a:t>
            </a:r>
          </a:p>
          <a:p>
            <a:pPr>
              <a:spcAft>
                <a:spcPts val="800"/>
              </a:spcAft>
            </a:pP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Stolbovan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rauha vuonna 1617 mullisti Pohjois-Karjalan asutus- ja kieliolot. Karjalaisväestö pakeni Venäjälle verotusta ja käännytystyötä. Tilalle virtasi uutta väkeä Savosta ja Kainuusta - </a:t>
            </a:r>
            <a:r>
              <a:rPr lang="fi-FI" sz="1800" b="1" kern="100" dirty="0">
                <a:effectLst/>
                <a:latin typeface="Calibri" panose="020F0502020204030204" pitchFamily="34" charset="0"/>
                <a:ea typeface="Calibri" panose="020F0502020204030204" pitchFamily="34" charset="0"/>
                <a:cs typeface="Times New Roman" panose="02020603050405020304" pitchFamily="18" charset="0"/>
              </a:rPr>
              <a:t>Määttäsen suku </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tuli </a:t>
            </a:r>
            <a:r>
              <a:rPr lang="fi-FI" sz="1800" kern="100" dirty="0" err="1">
                <a:effectLst/>
                <a:latin typeface="Calibri" panose="020F0502020204030204" pitchFamily="34" charset="0"/>
                <a:ea typeface="Calibri" panose="020F0502020204030204" pitchFamily="34" charset="0"/>
                <a:cs typeface="Times New Roman" panose="02020603050405020304" pitchFamily="18" charset="0"/>
              </a:rPr>
              <a:t>Mönninvaaraan</a:t>
            </a: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 tämän asutusaallon mukana vuonna 1648.</a:t>
            </a:r>
          </a:p>
        </p:txBody>
      </p:sp>
      <p:cxnSp>
        <p:nvCxnSpPr>
          <p:cNvPr id="50" name="Straight Connector 4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0094741"/>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1769</TotalTime>
  <Words>1848</Words>
  <Application>Microsoft Office PowerPoint</Application>
  <PresentationFormat>Laajakuva</PresentationFormat>
  <Paragraphs>104</Paragraphs>
  <Slides>16</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16</vt:i4>
      </vt:variant>
    </vt:vector>
  </HeadingPairs>
  <TitlesOfParts>
    <vt:vector size="22" baseType="lpstr">
      <vt:lpstr>Arial</vt:lpstr>
      <vt:lpstr>Calibri</vt:lpstr>
      <vt:lpstr>Courier New</vt:lpstr>
      <vt:lpstr>Gill Sans Nova</vt:lpstr>
      <vt:lpstr>Wingdings</vt:lpstr>
      <vt:lpstr>GradientVTI</vt:lpstr>
      <vt:lpstr>Hiven varhais-historiaa</vt:lpstr>
      <vt:lpstr>Joku on aina liikkeellä</vt:lpstr>
      <vt:lpstr>Määttien ja Määttästen – suvuista on tehty useita sukukirjoja</vt:lpstr>
      <vt:lpstr>Määttä / Määttäin Kannaksella Muolaassa</vt:lpstr>
      <vt:lpstr>Pohjanmaan Laitasaaren Määttäset ja Määtät</vt:lpstr>
      <vt:lpstr>Kainuun Kuhmon ja Ristijärven Määtät</vt:lpstr>
      <vt:lpstr>Sanginjärvi ja Sotkamo</vt:lpstr>
      <vt:lpstr>Kainuusta Määttiä Kuusamoon</vt:lpstr>
      <vt:lpstr>Pohjois-Karjala, Pielinen Määtät ja Määttäset</vt:lpstr>
      <vt:lpstr>Haplotyyppien avulla voidaan jäljittää asutushistoriaa</vt:lpstr>
      <vt:lpstr>Geneettinen tutkimus edistyy</vt:lpstr>
      <vt:lpstr>Kolme geenisuku-tutkimuksen päätestiä:</vt:lpstr>
      <vt:lpstr>Määttä/ Määttänen -sukujen asutushistoria –  Ari Kolehmainen 2021</vt:lpstr>
      <vt:lpstr>Määttä/ Määttänen sukujen isälinjan Y-haplo N-ZS10792  8/2023</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Määttästen suku-tapaaminen 2023</dc:title>
  <dc:creator>Riitta Kurkela</dc:creator>
  <cp:lastModifiedBy>Riitta Kurkela</cp:lastModifiedBy>
  <cp:revision>105</cp:revision>
  <dcterms:created xsi:type="dcterms:W3CDTF">2023-04-20T10:07:12Z</dcterms:created>
  <dcterms:modified xsi:type="dcterms:W3CDTF">2023-08-09T06:06:17Z</dcterms:modified>
</cp:coreProperties>
</file>